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81"/>
  </p:notesMasterIdLst>
  <p:sldIdLst>
    <p:sldId id="262" r:id="rId2"/>
    <p:sldId id="265" r:id="rId3"/>
    <p:sldId id="279" r:id="rId4"/>
    <p:sldId id="308" r:id="rId5"/>
    <p:sldId id="287" r:id="rId6"/>
    <p:sldId id="302" r:id="rId7"/>
    <p:sldId id="306" r:id="rId8"/>
    <p:sldId id="334" r:id="rId9"/>
    <p:sldId id="335" r:id="rId10"/>
    <p:sldId id="309" r:id="rId11"/>
    <p:sldId id="337" r:id="rId12"/>
    <p:sldId id="338" r:id="rId13"/>
    <p:sldId id="339" r:id="rId14"/>
    <p:sldId id="340" r:id="rId15"/>
    <p:sldId id="259" r:id="rId16"/>
    <p:sldId id="278" r:id="rId17"/>
    <p:sldId id="310" r:id="rId18"/>
    <p:sldId id="369" r:id="rId19"/>
    <p:sldId id="370" r:id="rId20"/>
    <p:sldId id="371" r:id="rId21"/>
    <p:sldId id="280" r:id="rId22"/>
    <p:sldId id="311" r:id="rId23"/>
    <p:sldId id="353" r:id="rId24"/>
    <p:sldId id="354" r:id="rId25"/>
    <p:sldId id="313" r:id="rId26"/>
    <p:sldId id="355" r:id="rId27"/>
    <p:sldId id="356" r:id="rId28"/>
    <p:sldId id="329" r:id="rId29"/>
    <p:sldId id="358" r:id="rId30"/>
    <p:sldId id="359" r:id="rId31"/>
    <p:sldId id="360" r:id="rId32"/>
    <p:sldId id="357" r:id="rId33"/>
    <p:sldId id="362" r:id="rId34"/>
    <p:sldId id="363" r:id="rId35"/>
    <p:sldId id="364" r:id="rId36"/>
    <p:sldId id="281" r:id="rId37"/>
    <p:sldId id="361" r:id="rId38"/>
    <p:sldId id="327" r:id="rId39"/>
    <p:sldId id="328" r:id="rId40"/>
    <p:sldId id="316" r:id="rId41"/>
    <p:sldId id="297" r:id="rId42"/>
    <p:sldId id="298" r:id="rId43"/>
    <p:sldId id="299" r:id="rId44"/>
    <p:sldId id="300" r:id="rId45"/>
    <p:sldId id="301" r:id="rId46"/>
    <p:sldId id="350" r:id="rId47"/>
    <p:sldId id="345" r:id="rId48"/>
    <p:sldId id="346" r:id="rId49"/>
    <p:sldId id="347" r:id="rId50"/>
    <p:sldId id="348" r:id="rId51"/>
    <p:sldId id="349" r:id="rId52"/>
    <p:sldId id="315" r:id="rId53"/>
    <p:sldId id="331" r:id="rId54"/>
    <p:sldId id="332" r:id="rId55"/>
    <p:sldId id="342" r:id="rId56"/>
    <p:sldId id="343" r:id="rId57"/>
    <p:sldId id="317" r:id="rId58"/>
    <p:sldId id="368" r:id="rId59"/>
    <p:sldId id="282" r:id="rId60"/>
    <p:sldId id="367" r:id="rId61"/>
    <p:sldId id="291" r:id="rId62"/>
    <p:sldId id="351" r:id="rId63"/>
    <p:sldId id="352" r:id="rId64"/>
    <p:sldId id="319" r:id="rId65"/>
    <p:sldId id="293" r:id="rId66"/>
    <p:sldId id="283" r:id="rId67"/>
    <p:sldId id="320" r:id="rId68"/>
    <p:sldId id="323" r:id="rId69"/>
    <p:sldId id="324" r:id="rId70"/>
    <p:sldId id="365" r:id="rId71"/>
    <p:sldId id="366" r:id="rId72"/>
    <p:sldId id="284" r:id="rId73"/>
    <p:sldId id="275" r:id="rId74"/>
    <p:sldId id="372" r:id="rId75"/>
    <p:sldId id="285" r:id="rId76"/>
    <p:sldId id="276" r:id="rId77"/>
    <p:sldId id="373" r:id="rId78"/>
    <p:sldId id="277" r:id="rId79"/>
    <p:sldId id="325"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ADAD"/>
    <a:srgbClr val="C49393"/>
    <a:srgbClr val="CCAF96"/>
    <a:srgbClr val="EABC8E"/>
    <a:srgbClr val="C0C3DA"/>
    <a:srgbClr val="CBC5D5"/>
    <a:srgbClr val="A0A0B5"/>
    <a:srgbClr val="C1C1D6"/>
    <a:srgbClr val="B9B3C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888" autoAdjust="0"/>
    <p:restoredTop sz="69076" autoAdjust="0"/>
  </p:normalViewPr>
  <p:slideViewPr>
    <p:cSldViewPr>
      <p:cViewPr varScale="1">
        <p:scale>
          <a:sx n="43" d="100"/>
          <a:sy n="43" d="100"/>
        </p:scale>
        <p:origin x="-564" y="-108"/>
      </p:cViewPr>
      <p:guideLst>
        <p:guide orient="horz" pos="2160"/>
        <p:guide pos="2880"/>
      </p:guideLst>
    </p:cSldViewPr>
  </p:slideViewPr>
  <p:outlineViewPr>
    <p:cViewPr>
      <p:scale>
        <a:sx n="33" d="100"/>
        <a:sy n="33" d="100"/>
      </p:scale>
      <p:origin x="0" y="29760"/>
    </p:cViewPr>
  </p:outlineViewPr>
  <p:notesTextViewPr>
    <p:cViewPr>
      <p:scale>
        <a:sx n="100" d="100"/>
        <a:sy n="100" d="100"/>
      </p:scale>
      <p:origin x="0" y="0"/>
    </p:cViewPr>
  </p:notesTextViewPr>
  <p:sorterViewPr>
    <p:cViewPr>
      <p:scale>
        <a:sx n="66" d="100"/>
        <a:sy n="66" d="100"/>
      </p:scale>
      <p:origin x="0" y="7458"/>
    </p:cViewPr>
  </p:sorterViewPr>
  <p:notesViewPr>
    <p:cSldViewPr>
      <p:cViewPr varScale="1">
        <p:scale>
          <a:sx n="49" d="100"/>
          <a:sy n="49" d="100"/>
        </p:scale>
        <p:origin x="-201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FB9C64-11A3-49F9-A6E7-51D30BC8961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7AABE52-7E64-4E45-9380-B561A41E7AF0}">
      <dgm:prSet phldrT="[Text]"/>
      <dgm:spPr/>
      <dgm:t>
        <a:bodyPr/>
        <a:lstStyle/>
        <a:p>
          <a:r>
            <a:rPr lang="en-US" dirty="0" smtClean="0"/>
            <a:t>Foundations</a:t>
          </a:r>
        </a:p>
        <a:p>
          <a:endParaRPr lang="en-US" dirty="0" smtClean="0"/>
        </a:p>
        <a:p>
          <a:endParaRPr lang="en-US" dirty="0" smtClean="0"/>
        </a:p>
        <a:p>
          <a:endParaRPr lang="en-US" dirty="0" smtClean="0"/>
        </a:p>
      </dgm:t>
    </dgm:pt>
    <dgm:pt modelId="{187DA332-7B68-4985-88F7-88F6C88EC25F}" type="parTrans" cxnId="{13734F09-8E88-41C1-8BD3-76DF4B7DFA50}">
      <dgm:prSet/>
      <dgm:spPr/>
      <dgm:t>
        <a:bodyPr/>
        <a:lstStyle/>
        <a:p>
          <a:endParaRPr lang="en-US"/>
        </a:p>
      </dgm:t>
    </dgm:pt>
    <dgm:pt modelId="{D330B5F4-52A3-461E-8141-BE2A53AE7284}" type="sibTrans" cxnId="{13734F09-8E88-41C1-8BD3-76DF4B7DFA50}">
      <dgm:prSet/>
      <dgm:spPr/>
      <dgm:t>
        <a:bodyPr/>
        <a:lstStyle/>
        <a:p>
          <a:endParaRPr lang="en-US"/>
        </a:p>
      </dgm:t>
    </dgm:pt>
    <dgm:pt modelId="{B8FEBA2B-326B-4AAA-B2EC-6EB60E83F75A}">
      <dgm:prSet/>
      <dgm:spPr/>
      <dgm:t>
        <a:bodyPr/>
        <a:lstStyle/>
        <a:p>
          <a:r>
            <a:rPr lang="en-US" dirty="0" smtClean="0"/>
            <a:t>Organizing</a:t>
          </a:r>
        </a:p>
        <a:p>
          <a:endParaRPr lang="en-US" dirty="0" smtClean="0"/>
        </a:p>
        <a:p>
          <a:endParaRPr lang="en-US" dirty="0" smtClean="0"/>
        </a:p>
        <a:p>
          <a:endParaRPr lang="en-US" dirty="0"/>
        </a:p>
      </dgm:t>
    </dgm:pt>
    <dgm:pt modelId="{EED07204-DBA3-4D2C-9220-0C095CED6601}" type="parTrans" cxnId="{23BF0DCE-E15F-4439-99C2-03FF5937C70B}">
      <dgm:prSet/>
      <dgm:spPr/>
      <dgm:t>
        <a:bodyPr/>
        <a:lstStyle/>
        <a:p>
          <a:endParaRPr lang="en-US"/>
        </a:p>
      </dgm:t>
    </dgm:pt>
    <dgm:pt modelId="{1E740DCE-EFFB-4A10-9C94-D269C95E92ED}" type="sibTrans" cxnId="{23BF0DCE-E15F-4439-99C2-03FF5937C70B}">
      <dgm:prSet/>
      <dgm:spPr/>
      <dgm:t>
        <a:bodyPr/>
        <a:lstStyle/>
        <a:p>
          <a:endParaRPr lang="en-US"/>
        </a:p>
      </dgm:t>
    </dgm:pt>
    <dgm:pt modelId="{177DEE70-A799-4CC8-B487-6799B26A0E7D}">
      <dgm:prSet phldrT="[Text]"/>
      <dgm:spPr/>
      <dgm:t>
        <a:bodyPr/>
        <a:lstStyle/>
        <a:p>
          <a:r>
            <a:rPr lang="en-US" dirty="0" smtClean="0"/>
            <a:t>Planning</a:t>
          </a:r>
        </a:p>
        <a:p>
          <a:endParaRPr lang="en-US" dirty="0" smtClean="0"/>
        </a:p>
        <a:p>
          <a:endParaRPr lang="en-US" dirty="0" smtClean="0"/>
        </a:p>
        <a:p>
          <a:endParaRPr lang="en-US" dirty="0" smtClean="0"/>
        </a:p>
      </dgm:t>
    </dgm:pt>
    <dgm:pt modelId="{D3ECAB89-AAB2-471E-9DEE-4834AD37E9A9}" type="parTrans" cxnId="{C9498308-79F5-4939-B065-9A2AFED6779D}">
      <dgm:prSet/>
      <dgm:spPr/>
      <dgm:t>
        <a:bodyPr/>
        <a:lstStyle/>
        <a:p>
          <a:endParaRPr lang="en-US"/>
        </a:p>
      </dgm:t>
    </dgm:pt>
    <dgm:pt modelId="{32AC5A8C-4CD3-41EB-B4D5-BB20AF10D742}" type="sibTrans" cxnId="{C9498308-79F5-4939-B065-9A2AFED6779D}">
      <dgm:prSet/>
      <dgm:spPr/>
      <dgm:t>
        <a:bodyPr/>
        <a:lstStyle/>
        <a:p>
          <a:endParaRPr lang="en-US"/>
        </a:p>
      </dgm:t>
    </dgm:pt>
    <dgm:pt modelId="{7892680F-81B3-408C-A22C-4E24E0419F1A}">
      <dgm:prSet/>
      <dgm:spPr/>
      <dgm:t>
        <a:bodyPr/>
        <a:lstStyle/>
        <a:p>
          <a:r>
            <a:rPr lang="en-US" dirty="0" smtClean="0"/>
            <a:t>Leading</a:t>
          </a:r>
        </a:p>
        <a:p>
          <a:endParaRPr lang="en-US" dirty="0" smtClean="0"/>
        </a:p>
        <a:p>
          <a:endParaRPr lang="en-US" dirty="0" smtClean="0"/>
        </a:p>
        <a:p>
          <a:endParaRPr lang="en-US" dirty="0"/>
        </a:p>
      </dgm:t>
    </dgm:pt>
    <dgm:pt modelId="{0E36F0EE-83F7-48F4-A524-5609221CF7B4}" type="parTrans" cxnId="{7D7CF60C-3B17-4D98-8DF0-1BAB3977D88E}">
      <dgm:prSet/>
      <dgm:spPr/>
      <dgm:t>
        <a:bodyPr/>
        <a:lstStyle/>
        <a:p>
          <a:endParaRPr lang="en-US"/>
        </a:p>
      </dgm:t>
    </dgm:pt>
    <dgm:pt modelId="{F6FCE8F1-5DD7-4E80-8F7A-14442EC90ADF}" type="sibTrans" cxnId="{7D7CF60C-3B17-4D98-8DF0-1BAB3977D88E}">
      <dgm:prSet/>
      <dgm:spPr/>
      <dgm:t>
        <a:bodyPr/>
        <a:lstStyle/>
        <a:p>
          <a:endParaRPr lang="en-US"/>
        </a:p>
      </dgm:t>
    </dgm:pt>
    <dgm:pt modelId="{20AD07D8-BF80-47E0-9F20-132740165480}">
      <dgm:prSet/>
      <dgm:spPr/>
      <dgm:t>
        <a:bodyPr/>
        <a:lstStyle/>
        <a:p>
          <a:r>
            <a:rPr lang="en-US" dirty="0" smtClean="0"/>
            <a:t>Controlling</a:t>
          </a:r>
        </a:p>
        <a:p>
          <a:endParaRPr lang="en-US" dirty="0" smtClean="0"/>
        </a:p>
        <a:p>
          <a:endParaRPr lang="en-US" dirty="0" smtClean="0"/>
        </a:p>
        <a:p>
          <a:endParaRPr lang="en-US" dirty="0"/>
        </a:p>
      </dgm:t>
    </dgm:pt>
    <dgm:pt modelId="{BE2F164E-A4A5-479D-839E-FE0C0EF453AF}" type="parTrans" cxnId="{27EE9300-B923-4A23-B2B7-AAA807ED3D22}">
      <dgm:prSet/>
      <dgm:spPr/>
      <dgm:t>
        <a:bodyPr/>
        <a:lstStyle/>
        <a:p>
          <a:endParaRPr lang="en-US"/>
        </a:p>
      </dgm:t>
    </dgm:pt>
    <dgm:pt modelId="{73A9D496-436F-47ED-97A1-F08A6BA7163B}" type="sibTrans" cxnId="{27EE9300-B923-4A23-B2B7-AAA807ED3D22}">
      <dgm:prSet/>
      <dgm:spPr/>
      <dgm:t>
        <a:bodyPr/>
        <a:lstStyle/>
        <a:p>
          <a:endParaRPr lang="en-US"/>
        </a:p>
      </dgm:t>
    </dgm:pt>
    <dgm:pt modelId="{A0F6B190-A12C-4F2F-B4C8-1338AE11F359}" type="pres">
      <dgm:prSet presAssocID="{C4FB9C64-11A3-49F9-A6E7-51D30BC89616}" presName="hierChild1" presStyleCnt="0">
        <dgm:presLayoutVars>
          <dgm:chPref val="1"/>
          <dgm:dir/>
          <dgm:animOne val="branch"/>
          <dgm:animLvl val="lvl"/>
          <dgm:resizeHandles/>
        </dgm:presLayoutVars>
      </dgm:prSet>
      <dgm:spPr/>
      <dgm:t>
        <a:bodyPr/>
        <a:lstStyle/>
        <a:p>
          <a:endParaRPr lang="en-US"/>
        </a:p>
      </dgm:t>
    </dgm:pt>
    <dgm:pt modelId="{985333D2-10E4-4D56-A360-1612485DE5DC}" type="pres">
      <dgm:prSet presAssocID="{F7AABE52-7E64-4E45-9380-B561A41E7AF0}" presName="hierRoot1" presStyleCnt="0"/>
      <dgm:spPr/>
    </dgm:pt>
    <dgm:pt modelId="{BB3C42D2-70BF-4E13-8D73-770C1DA37669}" type="pres">
      <dgm:prSet presAssocID="{F7AABE52-7E64-4E45-9380-B561A41E7AF0}" presName="composite" presStyleCnt="0"/>
      <dgm:spPr/>
    </dgm:pt>
    <dgm:pt modelId="{DA4FB8EB-3BAE-49F2-B916-0AE5AF0D0639}" type="pres">
      <dgm:prSet presAssocID="{F7AABE52-7E64-4E45-9380-B561A41E7AF0}" presName="background" presStyleLbl="node0" presStyleIdx="0" presStyleCnt="1"/>
      <dgm:spPr>
        <a:solidFill>
          <a:schemeClr val="accent2">
            <a:lumMod val="60000"/>
            <a:lumOff val="40000"/>
          </a:schemeClr>
        </a:solidFill>
      </dgm:spPr>
      <dgm:t>
        <a:bodyPr/>
        <a:lstStyle/>
        <a:p>
          <a:endParaRPr lang="en-US"/>
        </a:p>
      </dgm:t>
    </dgm:pt>
    <dgm:pt modelId="{34B7E113-0C71-4619-8EE5-3D5EFCCAA8DA}" type="pres">
      <dgm:prSet presAssocID="{F7AABE52-7E64-4E45-9380-B561A41E7AF0}" presName="text" presStyleLbl="fgAcc0" presStyleIdx="0" presStyleCnt="1">
        <dgm:presLayoutVars>
          <dgm:chPref val="3"/>
        </dgm:presLayoutVars>
      </dgm:prSet>
      <dgm:spPr/>
      <dgm:t>
        <a:bodyPr/>
        <a:lstStyle/>
        <a:p>
          <a:endParaRPr lang="en-US"/>
        </a:p>
      </dgm:t>
    </dgm:pt>
    <dgm:pt modelId="{A99D29DD-4A95-4990-A67B-030F21BFBB3B}" type="pres">
      <dgm:prSet presAssocID="{F7AABE52-7E64-4E45-9380-B561A41E7AF0}" presName="hierChild2" presStyleCnt="0"/>
      <dgm:spPr/>
    </dgm:pt>
    <dgm:pt modelId="{69901912-2E42-4D1D-8CEA-73D9BCAB9260}" type="pres">
      <dgm:prSet presAssocID="{D3ECAB89-AAB2-471E-9DEE-4834AD37E9A9}" presName="Name10" presStyleLbl="parChTrans1D2" presStyleIdx="0" presStyleCnt="1"/>
      <dgm:spPr/>
      <dgm:t>
        <a:bodyPr/>
        <a:lstStyle/>
        <a:p>
          <a:endParaRPr lang="en-US"/>
        </a:p>
      </dgm:t>
    </dgm:pt>
    <dgm:pt modelId="{7B0C2D94-F4C5-48A0-9E9D-BDF8324BFBE7}" type="pres">
      <dgm:prSet presAssocID="{177DEE70-A799-4CC8-B487-6799B26A0E7D}" presName="hierRoot2" presStyleCnt="0"/>
      <dgm:spPr/>
    </dgm:pt>
    <dgm:pt modelId="{9CE5FC19-CDBB-4DC5-A244-AD49EC3929E6}" type="pres">
      <dgm:prSet presAssocID="{177DEE70-A799-4CC8-B487-6799B26A0E7D}" presName="composite2" presStyleCnt="0"/>
      <dgm:spPr/>
    </dgm:pt>
    <dgm:pt modelId="{B9FD9DFC-F178-489E-899D-54D56D4F005E}" type="pres">
      <dgm:prSet presAssocID="{177DEE70-A799-4CC8-B487-6799B26A0E7D}" presName="background2" presStyleLbl="node2" presStyleIdx="0" presStyleCnt="1"/>
      <dgm:spPr>
        <a:solidFill>
          <a:schemeClr val="accent2">
            <a:lumMod val="60000"/>
            <a:lumOff val="40000"/>
          </a:schemeClr>
        </a:solidFill>
      </dgm:spPr>
      <dgm:t>
        <a:bodyPr/>
        <a:lstStyle/>
        <a:p>
          <a:endParaRPr lang="en-US"/>
        </a:p>
      </dgm:t>
    </dgm:pt>
    <dgm:pt modelId="{6C4B4E32-3B4F-49A4-9C80-4DBA0A1E012E}" type="pres">
      <dgm:prSet presAssocID="{177DEE70-A799-4CC8-B487-6799B26A0E7D}" presName="text2" presStyleLbl="fgAcc2" presStyleIdx="0" presStyleCnt="1">
        <dgm:presLayoutVars>
          <dgm:chPref val="3"/>
        </dgm:presLayoutVars>
      </dgm:prSet>
      <dgm:spPr/>
      <dgm:t>
        <a:bodyPr/>
        <a:lstStyle/>
        <a:p>
          <a:endParaRPr lang="en-US"/>
        </a:p>
      </dgm:t>
    </dgm:pt>
    <dgm:pt modelId="{1F3809C5-755A-47F5-8133-750DCCEB40AB}" type="pres">
      <dgm:prSet presAssocID="{177DEE70-A799-4CC8-B487-6799B26A0E7D}" presName="hierChild3" presStyleCnt="0"/>
      <dgm:spPr/>
    </dgm:pt>
    <dgm:pt modelId="{6CF38B54-3A5A-4526-9FD9-BA7C682FDE82}" type="pres">
      <dgm:prSet presAssocID="{EED07204-DBA3-4D2C-9220-0C095CED6601}" presName="Name17" presStyleLbl="parChTrans1D3" presStyleIdx="0" presStyleCnt="3"/>
      <dgm:spPr/>
      <dgm:t>
        <a:bodyPr/>
        <a:lstStyle/>
        <a:p>
          <a:endParaRPr lang="en-US"/>
        </a:p>
      </dgm:t>
    </dgm:pt>
    <dgm:pt modelId="{D4A16398-E2B1-408E-8E7D-F9C674ED8BE4}" type="pres">
      <dgm:prSet presAssocID="{B8FEBA2B-326B-4AAA-B2EC-6EB60E83F75A}" presName="hierRoot3" presStyleCnt="0"/>
      <dgm:spPr/>
    </dgm:pt>
    <dgm:pt modelId="{C666B488-6309-456C-A61D-A7077D70E188}" type="pres">
      <dgm:prSet presAssocID="{B8FEBA2B-326B-4AAA-B2EC-6EB60E83F75A}" presName="composite3" presStyleCnt="0"/>
      <dgm:spPr/>
    </dgm:pt>
    <dgm:pt modelId="{108115DF-52B5-41CF-B233-EB9CC93CB72E}" type="pres">
      <dgm:prSet presAssocID="{B8FEBA2B-326B-4AAA-B2EC-6EB60E83F75A}" presName="background3" presStyleLbl="node3" presStyleIdx="0" presStyleCnt="3"/>
      <dgm:spPr>
        <a:solidFill>
          <a:schemeClr val="accent2">
            <a:lumMod val="60000"/>
            <a:lumOff val="40000"/>
          </a:schemeClr>
        </a:solidFill>
      </dgm:spPr>
      <dgm:t>
        <a:bodyPr/>
        <a:lstStyle/>
        <a:p>
          <a:endParaRPr lang="en-US"/>
        </a:p>
      </dgm:t>
    </dgm:pt>
    <dgm:pt modelId="{7135C76B-9BDD-475F-BFF5-2EDAEDA3DD4A}" type="pres">
      <dgm:prSet presAssocID="{B8FEBA2B-326B-4AAA-B2EC-6EB60E83F75A}" presName="text3" presStyleLbl="fgAcc3" presStyleIdx="0" presStyleCnt="3">
        <dgm:presLayoutVars>
          <dgm:chPref val="3"/>
        </dgm:presLayoutVars>
      </dgm:prSet>
      <dgm:spPr/>
      <dgm:t>
        <a:bodyPr/>
        <a:lstStyle/>
        <a:p>
          <a:endParaRPr lang="en-US"/>
        </a:p>
      </dgm:t>
    </dgm:pt>
    <dgm:pt modelId="{74475B7B-F1ED-4128-91EA-E2EF02DEBCDA}" type="pres">
      <dgm:prSet presAssocID="{B8FEBA2B-326B-4AAA-B2EC-6EB60E83F75A}" presName="hierChild4" presStyleCnt="0"/>
      <dgm:spPr/>
    </dgm:pt>
    <dgm:pt modelId="{104113AF-0F5B-43F8-969F-8610776BC4B7}" type="pres">
      <dgm:prSet presAssocID="{0E36F0EE-83F7-48F4-A524-5609221CF7B4}" presName="Name17" presStyleLbl="parChTrans1D3" presStyleIdx="1" presStyleCnt="3"/>
      <dgm:spPr/>
      <dgm:t>
        <a:bodyPr/>
        <a:lstStyle/>
        <a:p>
          <a:endParaRPr lang="en-US"/>
        </a:p>
      </dgm:t>
    </dgm:pt>
    <dgm:pt modelId="{18BA5353-9588-4C4F-88F4-53A77A4D29EC}" type="pres">
      <dgm:prSet presAssocID="{7892680F-81B3-408C-A22C-4E24E0419F1A}" presName="hierRoot3" presStyleCnt="0"/>
      <dgm:spPr/>
    </dgm:pt>
    <dgm:pt modelId="{D1281E34-2B4A-462E-9886-70095822D094}" type="pres">
      <dgm:prSet presAssocID="{7892680F-81B3-408C-A22C-4E24E0419F1A}" presName="composite3" presStyleCnt="0"/>
      <dgm:spPr/>
    </dgm:pt>
    <dgm:pt modelId="{1D5D58B0-79E4-46A5-AF6E-E1935D11D5A0}" type="pres">
      <dgm:prSet presAssocID="{7892680F-81B3-408C-A22C-4E24E0419F1A}" presName="background3" presStyleLbl="node3" presStyleIdx="1" presStyleCnt="3"/>
      <dgm:spPr>
        <a:solidFill>
          <a:schemeClr val="accent2">
            <a:lumMod val="60000"/>
            <a:lumOff val="40000"/>
          </a:schemeClr>
        </a:solidFill>
      </dgm:spPr>
      <dgm:t>
        <a:bodyPr/>
        <a:lstStyle/>
        <a:p>
          <a:endParaRPr lang="en-US"/>
        </a:p>
      </dgm:t>
    </dgm:pt>
    <dgm:pt modelId="{30B14695-1793-4886-A8D7-07CD3E07D416}" type="pres">
      <dgm:prSet presAssocID="{7892680F-81B3-408C-A22C-4E24E0419F1A}" presName="text3" presStyleLbl="fgAcc3" presStyleIdx="1" presStyleCnt="3">
        <dgm:presLayoutVars>
          <dgm:chPref val="3"/>
        </dgm:presLayoutVars>
      </dgm:prSet>
      <dgm:spPr/>
      <dgm:t>
        <a:bodyPr/>
        <a:lstStyle/>
        <a:p>
          <a:endParaRPr lang="en-US"/>
        </a:p>
      </dgm:t>
    </dgm:pt>
    <dgm:pt modelId="{3C121933-ABA4-4438-951C-391C22C8B23B}" type="pres">
      <dgm:prSet presAssocID="{7892680F-81B3-408C-A22C-4E24E0419F1A}" presName="hierChild4" presStyleCnt="0"/>
      <dgm:spPr/>
    </dgm:pt>
    <dgm:pt modelId="{90C38D75-30A4-4671-9582-2D89563D9638}" type="pres">
      <dgm:prSet presAssocID="{BE2F164E-A4A5-479D-839E-FE0C0EF453AF}" presName="Name17" presStyleLbl="parChTrans1D3" presStyleIdx="2" presStyleCnt="3"/>
      <dgm:spPr/>
      <dgm:t>
        <a:bodyPr/>
        <a:lstStyle/>
        <a:p>
          <a:endParaRPr lang="en-US"/>
        </a:p>
      </dgm:t>
    </dgm:pt>
    <dgm:pt modelId="{B8352F86-CF40-433C-9B75-D4088E6A9CBA}" type="pres">
      <dgm:prSet presAssocID="{20AD07D8-BF80-47E0-9F20-132740165480}" presName="hierRoot3" presStyleCnt="0"/>
      <dgm:spPr/>
    </dgm:pt>
    <dgm:pt modelId="{586346F5-C317-4848-AF1D-FD27D4C5E849}" type="pres">
      <dgm:prSet presAssocID="{20AD07D8-BF80-47E0-9F20-132740165480}" presName="composite3" presStyleCnt="0"/>
      <dgm:spPr/>
    </dgm:pt>
    <dgm:pt modelId="{02154F1A-58C2-434A-BB79-5EF7E7C3B0EE}" type="pres">
      <dgm:prSet presAssocID="{20AD07D8-BF80-47E0-9F20-132740165480}" presName="background3" presStyleLbl="node3" presStyleIdx="2" presStyleCnt="3"/>
      <dgm:spPr>
        <a:solidFill>
          <a:schemeClr val="accent2">
            <a:lumMod val="60000"/>
            <a:lumOff val="40000"/>
          </a:schemeClr>
        </a:solidFill>
      </dgm:spPr>
      <dgm:t>
        <a:bodyPr/>
        <a:lstStyle/>
        <a:p>
          <a:endParaRPr lang="en-US"/>
        </a:p>
      </dgm:t>
    </dgm:pt>
    <dgm:pt modelId="{91CB844A-D6CF-417A-8498-0E36E9C3A7AA}" type="pres">
      <dgm:prSet presAssocID="{20AD07D8-BF80-47E0-9F20-132740165480}" presName="text3" presStyleLbl="fgAcc3" presStyleIdx="2" presStyleCnt="3">
        <dgm:presLayoutVars>
          <dgm:chPref val="3"/>
        </dgm:presLayoutVars>
      </dgm:prSet>
      <dgm:spPr/>
      <dgm:t>
        <a:bodyPr/>
        <a:lstStyle/>
        <a:p>
          <a:endParaRPr lang="en-US"/>
        </a:p>
      </dgm:t>
    </dgm:pt>
    <dgm:pt modelId="{6FEE189D-3FDC-4F7F-B975-F4DCC4C22E19}" type="pres">
      <dgm:prSet presAssocID="{20AD07D8-BF80-47E0-9F20-132740165480}" presName="hierChild4" presStyleCnt="0"/>
      <dgm:spPr/>
    </dgm:pt>
  </dgm:ptLst>
  <dgm:cxnLst>
    <dgm:cxn modelId="{E948A52A-E44E-460F-B692-B7811403DDA7}" type="presOf" srcId="{7892680F-81B3-408C-A22C-4E24E0419F1A}" destId="{30B14695-1793-4886-A8D7-07CD3E07D416}" srcOrd="0" destOrd="0" presId="urn:microsoft.com/office/officeart/2005/8/layout/hierarchy1"/>
    <dgm:cxn modelId="{64F107CE-661B-42CA-9B48-ABDF6120D5FD}" type="presOf" srcId="{177DEE70-A799-4CC8-B487-6799B26A0E7D}" destId="{6C4B4E32-3B4F-49A4-9C80-4DBA0A1E012E}" srcOrd="0" destOrd="0" presId="urn:microsoft.com/office/officeart/2005/8/layout/hierarchy1"/>
    <dgm:cxn modelId="{EF784D9C-3673-4D43-A5C0-FCBDB7030948}" type="presOf" srcId="{BE2F164E-A4A5-479D-839E-FE0C0EF453AF}" destId="{90C38D75-30A4-4671-9582-2D89563D9638}" srcOrd="0" destOrd="0" presId="urn:microsoft.com/office/officeart/2005/8/layout/hierarchy1"/>
    <dgm:cxn modelId="{4FF93158-A797-41CD-85D4-8A619B1F3238}" type="presOf" srcId="{0E36F0EE-83F7-48F4-A524-5609221CF7B4}" destId="{104113AF-0F5B-43F8-969F-8610776BC4B7}" srcOrd="0" destOrd="0" presId="urn:microsoft.com/office/officeart/2005/8/layout/hierarchy1"/>
    <dgm:cxn modelId="{77E494D5-09EC-4A56-894A-B9293024A7D1}" type="presOf" srcId="{B8FEBA2B-326B-4AAA-B2EC-6EB60E83F75A}" destId="{7135C76B-9BDD-475F-BFF5-2EDAEDA3DD4A}" srcOrd="0" destOrd="0" presId="urn:microsoft.com/office/officeart/2005/8/layout/hierarchy1"/>
    <dgm:cxn modelId="{1CBA6C3C-0D9E-440A-AFD5-2CC65ED89F62}" type="presOf" srcId="{F7AABE52-7E64-4E45-9380-B561A41E7AF0}" destId="{34B7E113-0C71-4619-8EE5-3D5EFCCAA8DA}" srcOrd="0" destOrd="0" presId="urn:microsoft.com/office/officeart/2005/8/layout/hierarchy1"/>
    <dgm:cxn modelId="{7D7CF60C-3B17-4D98-8DF0-1BAB3977D88E}" srcId="{177DEE70-A799-4CC8-B487-6799B26A0E7D}" destId="{7892680F-81B3-408C-A22C-4E24E0419F1A}" srcOrd="1" destOrd="0" parTransId="{0E36F0EE-83F7-48F4-A524-5609221CF7B4}" sibTransId="{F6FCE8F1-5DD7-4E80-8F7A-14442EC90ADF}"/>
    <dgm:cxn modelId="{27EE9300-B923-4A23-B2B7-AAA807ED3D22}" srcId="{177DEE70-A799-4CC8-B487-6799B26A0E7D}" destId="{20AD07D8-BF80-47E0-9F20-132740165480}" srcOrd="2" destOrd="0" parTransId="{BE2F164E-A4A5-479D-839E-FE0C0EF453AF}" sibTransId="{73A9D496-436F-47ED-97A1-F08A6BA7163B}"/>
    <dgm:cxn modelId="{9459FAD7-1EEB-4771-8933-3C118223A68D}" type="presOf" srcId="{EED07204-DBA3-4D2C-9220-0C095CED6601}" destId="{6CF38B54-3A5A-4526-9FD9-BA7C682FDE82}" srcOrd="0" destOrd="0" presId="urn:microsoft.com/office/officeart/2005/8/layout/hierarchy1"/>
    <dgm:cxn modelId="{23BF0DCE-E15F-4439-99C2-03FF5937C70B}" srcId="{177DEE70-A799-4CC8-B487-6799B26A0E7D}" destId="{B8FEBA2B-326B-4AAA-B2EC-6EB60E83F75A}" srcOrd="0" destOrd="0" parTransId="{EED07204-DBA3-4D2C-9220-0C095CED6601}" sibTransId="{1E740DCE-EFFB-4A10-9C94-D269C95E92ED}"/>
    <dgm:cxn modelId="{DEC9820B-E5ED-484D-9DCC-A1963FE3DD0A}" type="presOf" srcId="{D3ECAB89-AAB2-471E-9DEE-4834AD37E9A9}" destId="{69901912-2E42-4D1D-8CEA-73D9BCAB9260}" srcOrd="0" destOrd="0" presId="urn:microsoft.com/office/officeart/2005/8/layout/hierarchy1"/>
    <dgm:cxn modelId="{C9498308-79F5-4939-B065-9A2AFED6779D}" srcId="{F7AABE52-7E64-4E45-9380-B561A41E7AF0}" destId="{177DEE70-A799-4CC8-B487-6799B26A0E7D}" srcOrd="0" destOrd="0" parTransId="{D3ECAB89-AAB2-471E-9DEE-4834AD37E9A9}" sibTransId="{32AC5A8C-4CD3-41EB-B4D5-BB20AF10D742}"/>
    <dgm:cxn modelId="{13734F09-8E88-41C1-8BD3-76DF4B7DFA50}" srcId="{C4FB9C64-11A3-49F9-A6E7-51D30BC89616}" destId="{F7AABE52-7E64-4E45-9380-B561A41E7AF0}" srcOrd="0" destOrd="0" parTransId="{187DA332-7B68-4985-88F7-88F6C88EC25F}" sibTransId="{D330B5F4-52A3-461E-8141-BE2A53AE7284}"/>
    <dgm:cxn modelId="{1ABA047E-BB3D-4BA6-82EE-1E50AD08CF74}" type="presOf" srcId="{20AD07D8-BF80-47E0-9F20-132740165480}" destId="{91CB844A-D6CF-417A-8498-0E36E9C3A7AA}" srcOrd="0" destOrd="0" presId="urn:microsoft.com/office/officeart/2005/8/layout/hierarchy1"/>
    <dgm:cxn modelId="{8FDED61D-51A1-434E-B325-FD38E03F581C}" type="presOf" srcId="{C4FB9C64-11A3-49F9-A6E7-51D30BC89616}" destId="{A0F6B190-A12C-4F2F-B4C8-1338AE11F359}" srcOrd="0" destOrd="0" presId="urn:microsoft.com/office/officeart/2005/8/layout/hierarchy1"/>
    <dgm:cxn modelId="{6F504E35-4BCF-47E2-895B-97CE2FB05ADC}" type="presParOf" srcId="{A0F6B190-A12C-4F2F-B4C8-1338AE11F359}" destId="{985333D2-10E4-4D56-A360-1612485DE5DC}" srcOrd="0" destOrd="0" presId="urn:microsoft.com/office/officeart/2005/8/layout/hierarchy1"/>
    <dgm:cxn modelId="{AEB1E89A-EA37-4EE5-8FF0-9968EC772BDA}" type="presParOf" srcId="{985333D2-10E4-4D56-A360-1612485DE5DC}" destId="{BB3C42D2-70BF-4E13-8D73-770C1DA37669}" srcOrd="0" destOrd="0" presId="urn:microsoft.com/office/officeart/2005/8/layout/hierarchy1"/>
    <dgm:cxn modelId="{951DD648-D3B7-435A-8E8A-50950ED906D6}" type="presParOf" srcId="{BB3C42D2-70BF-4E13-8D73-770C1DA37669}" destId="{DA4FB8EB-3BAE-49F2-B916-0AE5AF0D0639}" srcOrd="0" destOrd="0" presId="urn:microsoft.com/office/officeart/2005/8/layout/hierarchy1"/>
    <dgm:cxn modelId="{A0CB7C33-3289-473C-BE97-D34A0C62A83C}" type="presParOf" srcId="{BB3C42D2-70BF-4E13-8D73-770C1DA37669}" destId="{34B7E113-0C71-4619-8EE5-3D5EFCCAA8DA}" srcOrd="1" destOrd="0" presId="urn:microsoft.com/office/officeart/2005/8/layout/hierarchy1"/>
    <dgm:cxn modelId="{E13B1E7C-EFB8-434D-9600-5A433141D688}" type="presParOf" srcId="{985333D2-10E4-4D56-A360-1612485DE5DC}" destId="{A99D29DD-4A95-4990-A67B-030F21BFBB3B}" srcOrd="1" destOrd="0" presId="urn:microsoft.com/office/officeart/2005/8/layout/hierarchy1"/>
    <dgm:cxn modelId="{05202D2C-D007-444F-9147-E6AB8263C1D5}" type="presParOf" srcId="{A99D29DD-4A95-4990-A67B-030F21BFBB3B}" destId="{69901912-2E42-4D1D-8CEA-73D9BCAB9260}" srcOrd="0" destOrd="0" presId="urn:microsoft.com/office/officeart/2005/8/layout/hierarchy1"/>
    <dgm:cxn modelId="{AA192701-63A5-473E-9FCA-B867405E667D}" type="presParOf" srcId="{A99D29DD-4A95-4990-A67B-030F21BFBB3B}" destId="{7B0C2D94-F4C5-48A0-9E9D-BDF8324BFBE7}" srcOrd="1" destOrd="0" presId="urn:microsoft.com/office/officeart/2005/8/layout/hierarchy1"/>
    <dgm:cxn modelId="{712C598B-9EA2-4D3D-91CD-925F069ABB39}" type="presParOf" srcId="{7B0C2D94-F4C5-48A0-9E9D-BDF8324BFBE7}" destId="{9CE5FC19-CDBB-4DC5-A244-AD49EC3929E6}" srcOrd="0" destOrd="0" presId="urn:microsoft.com/office/officeart/2005/8/layout/hierarchy1"/>
    <dgm:cxn modelId="{9CB516F9-0583-4446-825A-FCC2D6BE83D2}" type="presParOf" srcId="{9CE5FC19-CDBB-4DC5-A244-AD49EC3929E6}" destId="{B9FD9DFC-F178-489E-899D-54D56D4F005E}" srcOrd="0" destOrd="0" presId="urn:microsoft.com/office/officeart/2005/8/layout/hierarchy1"/>
    <dgm:cxn modelId="{414F544C-80BB-4A43-8BCB-4B55B4733CFA}" type="presParOf" srcId="{9CE5FC19-CDBB-4DC5-A244-AD49EC3929E6}" destId="{6C4B4E32-3B4F-49A4-9C80-4DBA0A1E012E}" srcOrd="1" destOrd="0" presId="urn:microsoft.com/office/officeart/2005/8/layout/hierarchy1"/>
    <dgm:cxn modelId="{B472E420-8771-42CA-B750-CB39129B8807}" type="presParOf" srcId="{7B0C2D94-F4C5-48A0-9E9D-BDF8324BFBE7}" destId="{1F3809C5-755A-47F5-8133-750DCCEB40AB}" srcOrd="1" destOrd="0" presId="urn:microsoft.com/office/officeart/2005/8/layout/hierarchy1"/>
    <dgm:cxn modelId="{309D7BE1-180F-47E3-AF20-8766EB397B68}" type="presParOf" srcId="{1F3809C5-755A-47F5-8133-750DCCEB40AB}" destId="{6CF38B54-3A5A-4526-9FD9-BA7C682FDE82}" srcOrd="0" destOrd="0" presId="urn:microsoft.com/office/officeart/2005/8/layout/hierarchy1"/>
    <dgm:cxn modelId="{578239E3-FAFA-4E8E-A31C-9E1698D6943E}" type="presParOf" srcId="{1F3809C5-755A-47F5-8133-750DCCEB40AB}" destId="{D4A16398-E2B1-408E-8E7D-F9C674ED8BE4}" srcOrd="1" destOrd="0" presId="urn:microsoft.com/office/officeart/2005/8/layout/hierarchy1"/>
    <dgm:cxn modelId="{CE80E0E2-1104-47E9-9A78-3C47F58E7D65}" type="presParOf" srcId="{D4A16398-E2B1-408E-8E7D-F9C674ED8BE4}" destId="{C666B488-6309-456C-A61D-A7077D70E188}" srcOrd="0" destOrd="0" presId="urn:microsoft.com/office/officeart/2005/8/layout/hierarchy1"/>
    <dgm:cxn modelId="{5628CDED-CA40-419C-B95D-45FC6E21BD05}" type="presParOf" srcId="{C666B488-6309-456C-A61D-A7077D70E188}" destId="{108115DF-52B5-41CF-B233-EB9CC93CB72E}" srcOrd="0" destOrd="0" presId="urn:microsoft.com/office/officeart/2005/8/layout/hierarchy1"/>
    <dgm:cxn modelId="{5892DB4A-55D8-4452-9D53-6BA9512F5CE5}" type="presParOf" srcId="{C666B488-6309-456C-A61D-A7077D70E188}" destId="{7135C76B-9BDD-475F-BFF5-2EDAEDA3DD4A}" srcOrd="1" destOrd="0" presId="urn:microsoft.com/office/officeart/2005/8/layout/hierarchy1"/>
    <dgm:cxn modelId="{45009260-9876-4396-8AE6-7D566D8467ED}" type="presParOf" srcId="{D4A16398-E2B1-408E-8E7D-F9C674ED8BE4}" destId="{74475B7B-F1ED-4128-91EA-E2EF02DEBCDA}" srcOrd="1" destOrd="0" presId="urn:microsoft.com/office/officeart/2005/8/layout/hierarchy1"/>
    <dgm:cxn modelId="{88F81835-845E-4DDA-8B85-CFAB06567BD8}" type="presParOf" srcId="{1F3809C5-755A-47F5-8133-750DCCEB40AB}" destId="{104113AF-0F5B-43F8-969F-8610776BC4B7}" srcOrd="2" destOrd="0" presId="urn:microsoft.com/office/officeart/2005/8/layout/hierarchy1"/>
    <dgm:cxn modelId="{159DD052-A36B-421E-A577-8887B5A10B6C}" type="presParOf" srcId="{1F3809C5-755A-47F5-8133-750DCCEB40AB}" destId="{18BA5353-9588-4C4F-88F4-53A77A4D29EC}" srcOrd="3" destOrd="0" presId="urn:microsoft.com/office/officeart/2005/8/layout/hierarchy1"/>
    <dgm:cxn modelId="{E99E4506-24FE-4828-98F7-D46EFC6E7F81}" type="presParOf" srcId="{18BA5353-9588-4C4F-88F4-53A77A4D29EC}" destId="{D1281E34-2B4A-462E-9886-70095822D094}" srcOrd="0" destOrd="0" presId="urn:microsoft.com/office/officeart/2005/8/layout/hierarchy1"/>
    <dgm:cxn modelId="{A1A161CC-EDDE-4B2D-8BAA-07F1623B9800}" type="presParOf" srcId="{D1281E34-2B4A-462E-9886-70095822D094}" destId="{1D5D58B0-79E4-46A5-AF6E-E1935D11D5A0}" srcOrd="0" destOrd="0" presId="urn:microsoft.com/office/officeart/2005/8/layout/hierarchy1"/>
    <dgm:cxn modelId="{6A960054-FD07-46B7-B808-BAEA402116A9}" type="presParOf" srcId="{D1281E34-2B4A-462E-9886-70095822D094}" destId="{30B14695-1793-4886-A8D7-07CD3E07D416}" srcOrd="1" destOrd="0" presId="urn:microsoft.com/office/officeart/2005/8/layout/hierarchy1"/>
    <dgm:cxn modelId="{D8027C85-6D17-4723-99AA-9572D661427E}" type="presParOf" srcId="{18BA5353-9588-4C4F-88F4-53A77A4D29EC}" destId="{3C121933-ABA4-4438-951C-391C22C8B23B}" srcOrd="1" destOrd="0" presId="urn:microsoft.com/office/officeart/2005/8/layout/hierarchy1"/>
    <dgm:cxn modelId="{04C564BA-1AD1-4C01-B211-941E3524F70D}" type="presParOf" srcId="{1F3809C5-755A-47F5-8133-750DCCEB40AB}" destId="{90C38D75-30A4-4671-9582-2D89563D9638}" srcOrd="4" destOrd="0" presId="urn:microsoft.com/office/officeart/2005/8/layout/hierarchy1"/>
    <dgm:cxn modelId="{2EF8750E-D788-4821-A74D-4689AF98FB64}" type="presParOf" srcId="{1F3809C5-755A-47F5-8133-750DCCEB40AB}" destId="{B8352F86-CF40-433C-9B75-D4088E6A9CBA}" srcOrd="5" destOrd="0" presId="urn:microsoft.com/office/officeart/2005/8/layout/hierarchy1"/>
    <dgm:cxn modelId="{800F19A8-BFBF-4E94-ACEE-75FD0085E2C2}" type="presParOf" srcId="{B8352F86-CF40-433C-9B75-D4088E6A9CBA}" destId="{586346F5-C317-4848-AF1D-FD27D4C5E849}" srcOrd="0" destOrd="0" presId="urn:microsoft.com/office/officeart/2005/8/layout/hierarchy1"/>
    <dgm:cxn modelId="{F2D80BD2-B2A6-4ED7-A872-19F5D996F0A1}" type="presParOf" srcId="{586346F5-C317-4848-AF1D-FD27D4C5E849}" destId="{02154F1A-58C2-434A-BB79-5EF7E7C3B0EE}" srcOrd="0" destOrd="0" presId="urn:microsoft.com/office/officeart/2005/8/layout/hierarchy1"/>
    <dgm:cxn modelId="{9931B75E-7ED3-4A02-9037-6B953013D2B2}" type="presParOf" srcId="{586346F5-C317-4848-AF1D-FD27D4C5E849}" destId="{91CB844A-D6CF-417A-8498-0E36E9C3A7AA}" srcOrd="1" destOrd="0" presId="urn:microsoft.com/office/officeart/2005/8/layout/hierarchy1"/>
    <dgm:cxn modelId="{C1D52B95-9F93-4BA7-AEAD-19C0B2262A8E}" type="presParOf" srcId="{B8352F86-CF40-433C-9B75-D4088E6A9CBA}" destId="{6FEE189D-3FDC-4F7F-B975-F4DCC4C22E19}"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478CB-9F3A-4901-810D-6E5F78B2020E}" type="datetimeFigureOut">
              <a:rPr lang="en-US" smtClean="0"/>
              <a:pPr/>
              <a:t>5/5/2010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AB6E2C-A713-4B20-9051-2AE8E87938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TextEdit="1"/>
          </p:cNvSpPr>
          <p:nvPr>
            <p:ph type="sldImg"/>
          </p:nvPr>
        </p:nvSpPr>
        <p:spPr bwMode="auto">
          <a:noFill/>
          <a:ln>
            <a:solidFill>
              <a:srgbClr val="000000"/>
            </a:solidFill>
            <a:miter lim="800000"/>
            <a:headEnd/>
            <a:tailEnd/>
          </a:ln>
        </p:spPr>
      </p:sp>
      <p:sp>
        <p:nvSpPr>
          <p:cNvPr id="11267" name="Rectangle 3"/>
          <p:cNvSpPr>
            <a:spLocks noGrp="1"/>
          </p:cNvSpPr>
          <p:nvPr>
            <p:ph type="body" idx="1"/>
          </p:nvPr>
        </p:nvSpPr>
        <p:spPr bwMode="auto">
          <a:noFill/>
        </p:spPr>
        <p:txBody>
          <a:bodyPr/>
          <a:lstStyle/>
          <a:p>
            <a:pPr eaLnBrk="1" hangingPunct="1"/>
            <a:r>
              <a:rPr lang="en-US" sz="1500" smtClean="0"/>
              <a:t>Managers have to make numerous decisions</a:t>
            </a:r>
          </a:p>
          <a:p>
            <a:pPr eaLnBrk="1" hangingPunct="1"/>
            <a:endParaRPr lang="en-US" sz="1500" smtClean="0"/>
          </a:p>
          <a:p>
            <a:pPr eaLnBrk="1" hangingPunct="1"/>
            <a:r>
              <a:rPr lang="en-US" sz="1500" smtClean="0"/>
              <a:t>Stages of Managerial decision Making:</a:t>
            </a:r>
          </a:p>
          <a:p>
            <a:pPr eaLnBrk="1" hangingPunct="1"/>
            <a:r>
              <a:rPr lang="en-US" sz="1500" smtClean="0"/>
              <a:t>Identifying Problem</a:t>
            </a:r>
          </a:p>
          <a:p>
            <a:pPr eaLnBrk="1" hangingPunct="1"/>
            <a:r>
              <a:rPr lang="en-US" sz="1500" smtClean="0"/>
              <a:t>Generating alternative solutions</a:t>
            </a:r>
          </a:p>
          <a:p>
            <a:pPr eaLnBrk="1" hangingPunct="1"/>
            <a:r>
              <a:rPr lang="en-US" sz="1500" smtClean="0"/>
              <a:t>Evaluating Alternatives</a:t>
            </a:r>
          </a:p>
          <a:p>
            <a:pPr eaLnBrk="1" hangingPunct="1"/>
            <a:r>
              <a:rPr lang="en-US" sz="1500" smtClean="0"/>
              <a:t>Making the choice</a:t>
            </a:r>
          </a:p>
          <a:p>
            <a:pPr eaLnBrk="1" hangingPunct="1"/>
            <a:r>
              <a:rPr lang="en-US" sz="1500" smtClean="0"/>
              <a:t>Implementing the decision</a:t>
            </a:r>
          </a:p>
          <a:p>
            <a:pPr eaLnBrk="1" hangingPunct="1"/>
            <a:r>
              <a:rPr lang="en-US" sz="1500" smtClean="0"/>
              <a:t>Evaluating the decision</a:t>
            </a:r>
          </a:p>
          <a:p>
            <a:pPr eaLnBrk="1" hangingPunct="1"/>
            <a:endParaRPr lang="en-US" sz="1500" smtClean="0"/>
          </a:p>
          <a:p>
            <a:pPr eaLnBrk="1" hangingPunct="1"/>
            <a:r>
              <a:rPr lang="en-US" sz="1500" smtClean="0"/>
              <a:t>Using these stages will help managers make more efficient decisions</a:t>
            </a:r>
          </a:p>
          <a:p>
            <a:pPr eaLnBrk="1" hangingPunct="1"/>
            <a:endParaRPr lang="en-US" sz="1500" smtClean="0"/>
          </a:p>
          <a:p>
            <a:pPr eaLnBrk="1" hangingPunct="1"/>
            <a:endParaRPr lang="en-US" sz="15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TextEdit="1"/>
          </p:cNvSpPr>
          <p:nvPr>
            <p:ph type="sldImg"/>
          </p:nvPr>
        </p:nvSpPr>
        <p:spPr bwMode="auto">
          <a:noFill/>
          <a:ln>
            <a:solidFill>
              <a:srgbClr val="000000"/>
            </a:solidFill>
            <a:miter lim="800000"/>
            <a:headEnd/>
            <a:tailEnd/>
          </a:ln>
        </p:spPr>
      </p:sp>
      <p:sp>
        <p:nvSpPr>
          <p:cNvPr id="13315" name="Rectangle 3"/>
          <p:cNvSpPr>
            <a:spLocks noGrp="1"/>
          </p:cNvSpPr>
          <p:nvPr>
            <p:ph type="body" idx="1"/>
          </p:nvPr>
        </p:nvSpPr>
        <p:spPr bwMode="auto">
          <a:noFill/>
        </p:spPr>
        <p:txBody>
          <a:bodyPr/>
          <a:lstStyle/>
          <a:p>
            <a:pPr eaLnBrk="1" hangingPunct="1"/>
            <a:endParaRPr lang="en-US" sz="1500" smtClean="0"/>
          </a:p>
          <a:p>
            <a:pPr eaLnBrk="1" hangingPunct="1"/>
            <a:endParaRPr lang="en-US" sz="15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spcBef>
                <a:spcPct val="0"/>
              </a:spcBef>
            </a:pPr>
            <a:r>
              <a:rPr lang="en-US" smtClean="0"/>
              <a:t>Quote from beginning of chapter 3</a:t>
            </a:r>
          </a:p>
          <a:p>
            <a:pPr eaLnBrk="1" hangingPunct="1">
              <a:spcBef>
                <a:spcPct val="0"/>
              </a:spcBef>
            </a:pPr>
            <a:r>
              <a:rPr lang="en-US" smtClean="0"/>
              <a:t>Summarizes this mgmt process of managerial decision making</a:t>
            </a:r>
          </a:p>
          <a:p>
            <a:pPr eaLnBrk="1" hangingPunct="1">
              <a:spcBef>
                <a:spcPct val="0"/>
              </a:spcBef>
            </a:pPr>
            <a:r>
              <a:rPr lang="en-US" smtClean="0"/>
              <a:t>Managers will face various decisions: Lack of structure, uncertainty, and conflict can influence these decisions</a:t>
            </a:r>
          </a:p>
          <a:p>
            <a:pPr eaLnBrk="1" hangingPunct="1">
              <a:spcBef>
                <a:spcPct val="0"/>
              </a:spcBef>
            </a:pPr>
            <a:r>
              <a:rPr lang="en-US" smtClean="0"/>
              <a:t>Managers ultimate goal is to make  effective decisions that will benefit their subordinates</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D25CB98C-A7DE-4F41-BF7A-EBAFDD77D1F5}"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4CF0D4A0-7FDE-4C40-AB67-BBD7124844D4}"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TextEdit="1"/>
          </p:cNvSpPr>
          <p:nvPr>
            <p:ph type="sldImg"/>
          </p:nvPr>
        </p:nvSpPr>
        <p:spPr bwMode="auto">
          <a:noFill/>
          <a:ln>
            <a:solidFill>
              <a:srgbClr val="000000"/>
            </a:solidFill>
            <a:miter lim="800000"/>
            <a:headEnd/>
            <a:tailEnd/>
          </a:ln>
        </p:spPr>
      </p:sp>
      <p:sp>
        <p:nvSpPr>
          <p:cNvPr id="11267" name="Rectangle 3"/>
          <p:cNvSpPr>
            <a:spLocks noGrp="1"/>
          </p:cNvSpPr>
          <p:nvPr>
            <p:ph type="body" idx="1"/>
          </p:nvPr>
        </p:nvSpPr>
        <p:spPr bwMode="auto">
          <a:noFill/>
        </p:spPr>
        <p:txBody>
          <a:bodyPr/>
          <a:lstStyle/>
          <a:p>
            <a:pPr eaLnBrk="1" hangingPunct="1"/>
            <a:r>
              <a:rPr lang="en-US" sz="1500" dirty="0" smtClean="0"/>
              <a:t>Dr. Patti made choice</a:t>
            </a:r>
            <a:r>
              <a:rPr lang="en-US" sz="1500" baseline="0" dirty="0" smtClean="0"/>
              <a:t> to not lecture and have students present. Was this an optimized choice?</a:t>
            </a:r>
          </a:p>
          <a:p>
            <a:pPr eaLnBrk="1" hangingPunct="1"/>
            <a:r>
              <a:rPr lang="en-US" sz="1500" baseline="0" dirty="0" smtClean="0"/>
              <a:t>Did I learn more by being thrown into the material rather than having it lectured to me? Am I more likely to listen to classmates talk than a professor?</a:t>
            </a:r>
          </a:p>
          <a:p>
            <a:pPr eaLnBrk="1" hangingPunct="1"/>
            <a:r>
              <a:rPr lang="en-US" sz="1500" baseline="0" dirty="0" smtClean="0"/>
              <a:t>Dr. Patti was dedicated to her decision and worked hard to see us succeed – returned slides that needed work, answered questions about projects, worked with students who had issues arise, etc.</a:t>
            </a:r>
            <a:endParaRPr lang="en-US" sz="150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TextEdit="1"/>
          </p:cNvSpPr>
          <p:nvPr>
            <p:ph type="sldImg"/>
          </p:nvPr>
        </p:nvSpPr>
        <p:spPr bwMode="auto">
          <a:noFill/>
          <a:ln>
            <a:solidFill>
              <a:srgbClr val="000000"/>
            </a:solidFill>
            <a:miter lim="800000"/>
            <a:headEnd/>
            <a:tailEnd/>
          </a:ln>
        </p:spPr>
      </p:sp>
      <p:sp>
        <p:nvSpPr>
          <p:cNvPr id="13315" name="Rectangle 3"/>
          <p:cNvSpPr>
            <a:spLocks noGrp="1"/>
          </p:cNvSpPr>
          <p:nvPr>
            <p:ph type="body" idx="1"/>
          </p:nvPr>
        </p:nvSpPr>
        <p:spPr bwMode="auto">
          <a:noFill/>
        </p:spPr>
        <p:txBody>
          <a:bodyPr/>
          <a:lstStyle/>
          <a:p>
            <a:pPr eaLnBrk="1" hangingPunct="1"/>
            <a:r>
              <a:rPr lang="en-US" sz="1500" dirty="0" smtClean="0"/>
              <a:t>A single</a:t>
            </a:r>
            <a:r>
              <a:rPr lang="en-US" sz="1500" baseline="0" dirty="0" smtClean="0"/>
              <a:t> manager can make a decision alone, but as a group, we were forced to examine alternative solutions and decide on courses of action together. Dr. Patti therefore helped us improve our communication skills, both within our group and publicly, and helped us understand the importance of working together</a:t>
            </a:r>
          </a:p>
          <a:p>
            <a:pPr eaLnBrk="1" hangingPunct="1"/>
            <a:endParaRPr lang="en-US" sz="1500" dirty="0" smtClean="0"/>
          </a:p>
          <a:p>
            <a:pPr eaLnBrk="1" hangingPunct="1"/>
            <a:endParaRPr lang="en-US" sz="15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TextEdit="1"/>
          </p:cNvSpPr>
          <p:nvPr>
            <p:ph type="sldImg"/>
          </p:nvPr>
        </p:nvSpPr>
        <p:spPr bwMode="auto">
          <a:noFill/>
          <a:ln>
            <a:solidFill>
              <a:srgbClr val="000000"/>
            </a:solidFill>
            <a:miter lim="800000"/>
            <a:headEnd/>
            <a:tailEnd/>
          </a:ln>
        </p:spPr>
      </p:sp>
      <p:sp>
        <p:nvSpPr>
          <p:cNvPr id="13315" name="Rectangle 3"/>
          <p:cNvSpPr>
            <a:spLocks noGrp="1"/>
          </p:cNvSpPr>
          <p:nvPr>
            <p:ph type="body" idx="1"/>
          </p:nvPr>
        </p:nvSpPr>
        <p:spPr bwMode="auto">
          <a:noFill/>
        </p:spPr>
        <p:txBody>
          <a:bodyPr/>
          <a:lstStyle/>
          <a:p>
            <a:pPr eaLnBrk="1" hangingPunct="1">
              <a:buFontTx/>
              <a:buChar char="-"/>
            </a:pPr>
            <a:r>
              <a:rPr lang="en-US" sz="1500" dirty="0" smtClean="0"/>
              <a:t>Everyone is doing the same thing … but we want to do it differently</a:t>
            </a:r>
          </a:p>
          <a:p>
            <a:pPr eaLnBrk="1" hangingPunct="1">
              <a:buFontTx/>
              <a:buChar char="-"/>
            </a:pPr>
            <a:r>
              <a:rPr lang="en-US" sz="1500" baseline="0" dirty="0" smtClean="0"/>
              <a:t> If we fail, we fail the class, who won’t learn what we were supposed to teach</a:t>
            </a:r>
          </a:p>
          <a:p>
            <a:pPr eaLnBrk="1" hangingPunct="1">
              <a:buFontTx/>
              <a:buChar char="-"/>
            </a:pPr>
            <a:r>
              <a:rPr lang="en-US" sz="1500" baseline="0" dirty="0" smtClean="0"/>
              <a:t> We’re all in this together, all in the same boat</a:t>
            </a:r>
          </a:p>
          <a:p>
            <a:pPr eaLnBrk="1" hangingPunct="1">
              <a:buFontTx/>
              <a:buChar char="-"/>
            </a:pPr>
            <a:endParaRPr lang="en-US" sz="150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standout processes that stayed with me throughout the course was what</a:t>
            </a:r>
            <a:r>
              <a:rPr lang="en-US" baseline="0" dirty="0" smtClean="0"/>
              <a:t> we had established during the first couple of weeks of class.</a:t>
            </a:r>
          </a:p>
          <a:p>
            <a:endParaRPr lang="en-US" baseline="0" dirty="0" smtClean="0"/>
          </a:p>
          <a:p>
            <a:r>
              <a:rPr lang="en-US" baseline="0" dirty="0" smtClean="0"/>
              <a:t>The vision and mission was best explained when an example of JFK to NASAA was given by Dr. Patti.  The Vision would be to put the 1</a:t>
            </a:r>
            <a:r>
              <a:rPr lang="en-US" baseline="30000" dirty="0" smtClean="0"/>
              <a:t>st</a:t>
            </a:r>
            <a:r>
              <a:rPr lang="en-US" baseline="0" dirty="0" smtClean="0"/>
              <a:t> man on the moon and the mission would be to beat the Russians.</a:t>
            </a:r>
          </a:p>
          <a:p>
            <a:endParaRPr lang="en-US" baseline="0" dirty="0" smtClean="0"/>
          </a:p>
          <a:p>
            <a:r>
              <a:rPr lang="en-US" baseline="0" dirty="0" smtClean="0"/>
              <a:t>The vision and mission of our class is:</a:t>
            </a:r>
          </a:p>
          <a:p>
            <a:endParaRPr lang="en-US" baseline="0" dirty="0" smtClean="0"/>
          </a:p>
          <a:p>
            <a:r>
              <a:rPr lang="en-US" sz="1200" b="0" i="0" kern="1200" baseline="0" dirty="0" smtClean="0">
                <a:solidFill>
                  <a:schemeClr val="tx1"/>
                </a:solidFill>
                <a:latin typeface="+mn-lt"/>
                <a:ea typeface="+mn-ea"/>
                <a:cs typeface="+mn-cs"/>
              </a:rPr>
              <a:t>Vision -  Our vision is to be a manager of the future.</a:t>
            </a:r>
          </a:p>
          <a:p>
            <a:endParaRPr lang="en-US" baseline="0" dirty="0" smtClean="0"/>
          </a:p>
          <a:p>
            <a:r>
              <a:rPr lang="en-US" baseline="0" dirty="0" smtClean="0"/>
              <a:t>Our mission was to become</a:t>
            </a:r>
          </a:p>
          <a:p>
            <a:pPr marL="0" marR="0" lvl="3" indent="0" algn="l" defTabSz="914400" rtl="0" eaLnBrk="1" fontAlgn="auto" latinLnBrk="0" hangingPunct="1">
              <a:lnSpc>
                <a:spcPct val="100000"/>
              </a:lnSpc>
              <a:spcBef>
                <a:spcPts val="0"/>
              </a:spcBef>
              <a:spcAft>
                <a:spcPts val="0"/>
              </a:spcAft>
              <a:buClrTx/>
              <a:buSzTx/>
              <a:buFontTx/>
              <a:buNone/>
              <a:tabLst/>
              <a:defRPr/>
            </a:pPr>
            <a:r>
              <a:rPr lang="en-US" baseline="0" dirty="0" smtClean="0"/>
              <a:t>	-  </a:t>
            </a:r>
            <a:r>
              <a:rPr lang="en-US" dirty="0" smtClean="0"/>
              <a:t>Understanding and familiarizing with conceptual and practical issues involved in management of individuals and groups</a:t>
            </a:r>
          </a:p>
          <a:p>
            <a:r>
              <a:rPr lang="en-US" sz="1200" b="0" i="0" kern="1200" dirty="0" smtClean="0">
                <a:solidFill>
                  <a:schemeClr val="tx1"/>
                </a:solidFill>
                <a:latin typeface="+mn-lt"/>
                <a:ea typeface="+mn-ea"/>
                <a:cs typeface="+mn-cs"/>
              </a:rPr>
              <a:t>		-We built our understanding</a:t>
            </a:r>
            <a:r>
              <a:rPr lang="en-US" sz="1200" b="0" i="0" kern="1200" baseline="0" dirty="0" smtClean="0">
                <a:solidFill>
                  <a:schemeClr val="tx1"/>
                </a:solidFill>
                <a:latin typeface="+mn-lt"/>
                <a:ea typeface="+mn-ea"/>
                <a:cs typeface="+mn-cs"/>
              </a:rPr>
              <a:t> and became</a:t>
            </a:r>
            <a:r>
              <a:rPr lang="en-US" sz="1200" b="0" i="0" kern="1200" dirty="0" smtClean="0">
                <a:solidFill>
                  <a:schemeClr val="tx1"/>
                </a:solidFill>
                <a:latin typeface="+mn-lt"/>
                <a:ea typeface="+mn-ea"/>
                <a:cs typeface="+mn-cs"/>
              </a:rPr>
              <a:t> familiar with these issues by</a:t>
            </a:r>
            <a:r>
              <a:rPr lang="en-US" sz="1200" b="0" i="0" kern="1200" baseline="0" dirty="0" smtClean="0">
                <a:solidFill>
                  <a:schemeClr val="tx1"/>
                </a:solidFill>
                <a:latin typeface="+mn-lt"/>
                <a:ea typeface="+mn-ea"/>
                <a:cs typeface="+mn-cs"/>
              </a:rPr>
              <a:t> studying the textbook and working on our individual and 	group projects.</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	-  Build diagnostic skills for understanding how management processes affect organizational behavior.</a:t>
            </a:r>
          </a:p>
          <a:p>
            <a:r>
              <a:rPr lang="en-US" sz="1200" b="0" i="0" kern="1200" dirty="0" smtClean="0">
                <a:solidFill>
                  <a:schemeClr val="tx1"/>
                </a:solidFill>
                <a:latin typeface="+mn-lt"/>
                <a:ea typeface="+mn-ea"/>
                <a:cs typeface="+mn-cs"/>
              </a:rPr>
              <a:t>		-  We were able to learn this by the</a:t>
            </a:r>
            <a:r>
              <a:rPr lang="en-US" sz="1200" b="0" i="0" kern="1200" baseline="0" dirty="0" smtClean="0">
                <a:solidFill>
                  <a:schemeClr val="tx1"/>
                </a:solidFill>
                <a:latin typeface="+mn-lt"/>
                <a:ea typeface="+mn-ea"/>
                <a:cs typeface="+mn-cs"/>
              </a:rPr>
              <a:t> various models Dr. Patti had taught us.</a:t>
            </a:r>
          </a:p>
          <a:p>
            <a:r>
              <a:rPr lang="en-US" sz="1200" b="0" i="0" kern="1200" baseline="0" dirty="0" smtClean="0">
                <a:solidFill>
                  <a:schemeClr val="tx1"/>
                </a:solidFill>
                <a:latin typeface="+mn-lt"/>
                <a:ea typeface="+mn-ea"/>
                <a:cs typeface="+mn-cs"/>
              </a:rPr>
              <a:t>			i.e.	Simple Business Model – which in essence taught us that the way you wire things creates certain 	behaviors which then create results.</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	- To build communication skills, analysis and problem solving.</a:t>
            </a:r>
          </a:p>
          <a:p>
            <a:r>
              <a:rPr lang="en-US" sz="1200" b="0" i="0" kern="1200" dirty="0" smtClean="0">
                <a:solidFill>
                  <a:schemeClr val="tx1"/>
                </a:solidFill>
                <a:latin typeface="+mn-lt"/>
                <a:ea typeface="+mn-ea"/>
                <a:cs typeface="+mn-cs"/>
              </a:rPr>
              <a:t>		-  Our written skills in communication were consistently improving as we wrote our individual</a:t>
            </a:r>
            <a:r>
              <a:rPr lang="en-US" sz="1200" b="0" i="0" kern="1200" baseline="0" dirty="0" smtClean="0">
                <a:solidFill>
                  <a:schemeClr val="tx1"/>
                </a:solidFill>
                <a:latin typeface="+mn-lt"/>
                <a:ea typeface="+mn-ea"/>
                <a:cs typeface="+mn-cs"/>
              </a:rPr>
              <a:t> and group papers and with a firm foundation laid by the textbook and the teaching of Dr. Patti we were able to generate various analyses and problem solving techniques. </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	- To understand specific challenges facing management in a diverse and global economy.</a:t>
            </a:r>
          </a:p>
          <a:p>
            <a:r>
              <a:rPr lang="en-US" sz="1200" b="0" i="0" kern="1200" dirty="0" smtClean="0">
                <a:solidFill>
                  <a:schemeClr val="tx1"/>
                </a:solidFill>
                <a:latin typeface="+mn-lt"/>
                <a:ea typeface="+mn-ea"/>
                <a:cs typeface="+mn-cs"/>
              </a:rPr>
              <a:t>		-  This</a:t>
            </a:r>
            <a:r>
              <a:rPr lang="en-US" sz="1200" b="0" i="0" kern="1200" baseline="0" dirty="0" smtClean="0">
                <a:solidFill>
                  <a:schemeClr val="tx1"/>
                </a:solidFill>
                <a:latin typeface="+mn-lt"/>
                <a:ea typeface="+mn-ea"/>
                <a:cs typeface="+mn-cs"/>
              </a:rPr>
              <a:t> is relevant to our final project.  We had to face challenges such as working with a group which was 4 times the size of any group we’ve worked with in this class and we also had to execute this project within a week.  Not only was that a challenge but to work with 19 different personalities from all over the globe gave us all a great learning experience on how to work effectively with a large and diverse organization.</a:t>
            </a:r>
          </a:p>
          <a:p>
            <a:endParaRPr/>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endParaRPr lang="en-US" i="0" dirty="0"/>
          </a:p>
        </p:txBody>
      </p:sp>
      <p:sp>
        <p:nvSpPr>
          <p:cNvPr id="4" name="Slide Number Placeholder 3"/>
          <p:cNvSpPr>
            <a:spLocks noGrp="1"/>
          </p:cNvSpPr>
          <p:nvPr>
            <p:ph type="sldNum" sz="quarter" idx="10"/>
          </p:nvPr>
        </p:nvSpPr>
        <p:spPr/>
        <p:txBody>
          <a:bodyPr/>
          <a:lstStyle/>
          <a:p>
            <a:fld id="{1BAB6E2C-A713-4B20-9051-2AE8E879383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order to deliver strategic value I feel it is important to have a strong foundation.  A foundation of an organization that wants to deliver strategic value should begin with a vision and a mission.  I am have set a vision and a mission personally.  My vision is to be a successful researcher and to be one of the best managers in the company.</a:t>
            </a:r>
          </a:p>
          <a:p>
            <a:r>
              <a:rPr lang="en-US" baseline="0" dirty="0" smtClean="0"/>
              <a:t>My mission is to become a manager.</a:t>
            </a:r>
          </a:p>
          <a:p>
            <a:endParaRPr lang="en-US" baseline="0" dirty="0" smtClean="0"/>
          </a:p>
          <a:p>
            <a:r>
              <a:rPr lang="en-US" baseline="0" dirty="0" smtClean="0"/>
              <a:t>While working on our group projects it was very important to identify the vision and mission of the corporation we chose in order to correct the areas which are wrong.  Sometimes organizations go off tangent and lose sight of their vision and or mission.  A great way to reassess such an issue is by going back to the vision and mission to get the organization back on track.</a:t>
            </a:r>
            <a:endParaRPr lang="en-US" dirty="0"/>
          </a:p>
        </p:txBody>
      </p:sp>
      <p:sp>
        <p:nvSpPr>
          <p:cNvPr id="4" name="Slide Number Placeholder 3"/>
          <p:cNvSpPr>
            <a:spLocks noGrp="1"/>
          </p:cNvSpPr>
          <p:nvPr>
            <p:ph type="sldNum" sz="quarter" idx="10"/>
          </p:nvPr>
        </p:nvSpPr>
        <p:spPr/>
        <p:txBody>
          <a:bodyPr/>
          <a:lstStyle/>
          <a:p>
            <a:fld id="{1BAB6E2C-A713-4B20-9051-2AE8E879383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r>
              <a:rPr lang="en-US" smtClean="0">
                <a:ea typeface="ＭＳ Ｐゴシック" charset="-128"/>
                <a:cs typeface="ＭＳ Ｐゴシック" charset="-128"/>
              </a:rPr>
              <a:t>A discussion that will stick with me through my business career is the chart that we made breaking down historical moments that affected businesses worldwide.  The Chart explains historical moments that affected how businesses adapted to changes.  For any business to succeed it needs to be able to adapt to the changing moments.  From start of class to the very end Dr. Patti has brought current event situations and how it effects us now and it could effect us individually or in the future which has taught each one of us that we need to be able to adapt to changes around us to succeed and that we can learn from our past and their determinations to succeed.  Best example: “JFK Moon Speech comparing to Obama’s speech to go to Mars”  </a:t>
            </a:r>
          </a:p>
        </p:txBody>
      </p:sp>
      <p:sp>
        <p:nvSpPr>
          <p:cNvPr id="4" name="Slide Number Placeholder 3"/>
          <p:cNvSpPr>
            <a:spLocks noGrp="1"/>
          </p:cNvSpPr>
          <p:nvPr>
            <p:ph type="sldNum" sz="quarter" idx="5"/>
          </p:nvPr>
        </p:nvSpPr>
        <p:spPr/>
        <p:txBody>
          <a:bodyPr/>
          <a:lstStyle/>
          <a:p>
            <a:fld id="{F8F8E9B9-DAA7-ED4E-AB01-3DCE456029A5}"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r>
              <a:rPr lang="en-US" smtClean="0">
                <a:ea typeface="ＭＳ Ｐゴシック" charset="-128"/>
                <a:cs typeface="ＭＳ Ｐゴシック" charset="-128"/>
              </a:rPr>
              <a:t>Group:</a:t>
            </a:r>
          </a:p>
          <a:p>
            <a:pPr eaLnBrk="1" hangingPunct="1"/>
            <a:r>
              <a:rPr lang="en-US" smtClean="0">
                <a:ea typeface="ＭＳ Ｐゴシック" charset="-128"/>
                <a:cs typeface="ＭＳ Ｐゴシック" charset="-128"/>
              </a:rPr>
              <a:t>Our group presentations allowed us to work together as a team to identify how events affected businesses from cable wars to brake problems with Toyota.   During my group project, members in my group quickly were able to work around situation where other members in our group dealt with personal matters.  </a:t>
            </a:r>
          </a:p>
          <a:p>
            <a:pPr eaLnBrk="1" hangingPunct="1"/>
            <a:endParaRPr lang="en-US" smtClean="0">
              <a:ea typeface="ＭＳ Ｐゴシック" charset="-128"/>
              <a:cs typeface="ＭＳ Ｐゴシック" charset="-128"/>
            </a:endParaRPr>
          </a:p>
          <a:p>
            <a:pPr eaLnBrk="1" hangingPunct="1"/>
            <a:r>
              <a:rPr lang="en-US" smtClean="0">
                <a:ea typeface="ＭＳ Ｐゴシック" charset="-128"/>
                <a:cs typeface="ＭＳ Ｐゴシック" charset="-128"/>
              </a:rPr>
              <a:t>Individuals:</a:t>
            </a:r>
          </a:p>
          <a:p>
            <a:pPr eaLnBrk="1" hangingPunct="1"/>
            <a:r>
              <a:rPr lang="en-US" smtClean="0">
                <a:ea typeface="ＭＳ Ｐゴシック" charset="-128"/>
                <a:cs typeface="ＭＳ Ｐゴシック" charset="-128"/>
              </a:rPr>
              <a:t>Through this past semester, there has been changes to the online marketing field from Facebook’s universal “like” button.  For me to understand all the changes and to get the experience I took a non-paid internship with online social community to learn all the changes in the social online marketing field.  Sometimes it is needed for me to think outside of the box to be able to adapt to changes.  All of the students in this class, has been effected from outside situations especially the government budget shortfalls.      </a:t>
            </a:r>
          </a:p>
        </p:txBody>
      </p:sp>
      <p:sp>
        <p:nvSpPr>
          <p:cNvPr id="4" name="Slide Number Placeholder 3"/>
          <p:cNvSpPr>
            <a:spLocks noGrp="1"/>
          </p:cNvSpPr>
          <p:nvPr>
            <p:ph type="sldNum" sz="quarter" idx="5"/>
          </p:nvPr>
        </p:nvSpPr>
        <p:spPr/>
        <p:txBody>
          <a:bodyPr/>
          <a:lstStyle/>
          <a:p>
            <a:fld id="{252EAE01-520E-0B4F-B822-589910644690}"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Purpose of</a:t>
            </a:r>
            <a:r>
              <a:rPr lang="en-US" baseline="0" dirty="0" smtClean="0"/>
              <a:t> a plan – create a desired goal.</a:t>
            </a:r>
            <a:endParaRPr lang="en-US" dirty="0" smtClean="0"/>
          </a:p>
          <a:p>
            <a:r>
              <a:rPr lang="en-US" dirty="0" smtClean="0"/>
              <a:t>After setting</a:t>
            </a:r>
            <a:r>
              <a:rPr lang="en-US" baseline="0" dirty="0" smtClean="0"/>
              <a:t> up a plan, following a code of ethics is important in order to maintain that plan. </a:t>
            </a:r>
          </a:p>
          <a:p>
            <a:r>
              <a:rPr lang="en-US" baseline="0" dirty="0" smtClean="0"/>
              <a:t>Maintaining a plan will help avoid mistakes and unethical choices.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8FA52AA-64AE-4F6C-8168-0958AD4491CD}"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plan/desired</a:t>
            </a:r>
            <a:r>
              <a:rPr lang="en-US" baseline="0" dirty="0" smtClean="0"/>
              <a:t> goal was to work together in a group to give a presentation on a company.</a:t>
            </a:r>
          </a:p>
          <a:p>
            <a:r>
              <a:rPr lang="en-US" baseline="0" dirty="0" smtClean="0"/>
              <a:t>After setting up our group, we had to make sure we were ethical.  We consistently communicated, made sure no </a:t>
            </a:r>
            <a:r>
              <a:rPr lang="en-US" baseline="0" smtClean="0"/>
              <a:t>one lacked </a:t>
            </a:r>
            <a:r>
              <a:rPr lang="en-US" baseline="0" dirty="0" smtClean="0"/>
              <a:t>off, completed project on time, and had one person complete the group paper and power point presentation. All of this had to be planned. </a:t>
            </a:r>
          </a:p>
          <a:p>
            <a:endParaRPr lang="en-US" dirty="0"/>
          </a:p>
        </p:txBody>
      </p:sp>
      <p:sp>
        <p:nvSpPr>
          <p:cNvPr id="4" name="Slide Number Placeholder 3"/>
          <p:cNvSpPr>
            <a:spLocks noGrp="1"/>
          </p:cNvSpPr>
          <p:nvPr>
            <p:ph type="sldNum" sz="quarter" idx="10"/>
          </p:nvPr>
        </p:nvSpPr>
        <p:spPr/>
        <p:txBody>
          <a:bodyPr/>
          <a:lstStyle/>
          <a:p>
            <a:fld id="{08FA52AA-64AE-4F6C-8168-0958AD4491CD}"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I was affected – Learned the importance of teamwork. Realized that group project couldn’t be complete without</a:t>
            </a:r>
            <a:r>
              <a:rPr lang="en-US" baseline="0" dirty="0" smtClean="0"/>
              <a:t> the whole group doing their part of our plan.</a:t>
            </a:r>
            <a:endParaRPr lang="en-US" dirty="0" smtClean="0"/>
          </a:p>
          <a:p>
            <a:endParaRPr lang="en-US" dirty="0" smtClean="0"/>
          </a:p>
          <a:p>
            <a:r>
              <a:rPr lang="en-US" dirty="0" smtClean="0"/>
              <a:t>How</a:t>
            </a:r>
            <a:r>
              <a:rPr lang="en-US" baseline="0" dirty="0" smtClean="0"/>
              <a:t> group was affected – Each group consisted of diverse students. All had to work together in group presentations and be ethical. What’s ethical and correct for one person could be wrong and unethical for another person.  </a:t>
            </a:r>
            <a:endParaRPr lang="en-US" dirty="0"/>
          </a:p>
        </p:txBody>
      </p:sp>
      <p:sp>
        <p:nvSpPr>
          <p:cNvPr id="4" name="Slide Number Placeholder 3"/>
          <p:cNvSpPr>
            <a:spLocks noGrp="1"/>
          </p:cNvSpPr>
          <p:nvPr>
            <p:ph type="sldNum" sz="quarter" idx="10"/>
          </p:nvPr>
        </p:nvSpPr>
        <p:spPr/>
        <p:txBody>
          <a:bodyPr/>
          <a:lstStyle/>
          <a:p>
            <a:fld id="{08FA52AA-64AE-4F6C-8168-0958AD4491CD}"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F25E1A-411E-4615-949B-6825B9D9D49D}" type="slidenum">
              <a:rPr lang="en-US">
                <a:cs typeface="Arial" charset="0"/>
              </a:rPr>
              <a:pPr fontAlgn="base">
                <a:spcBef>
                  <a:spcPct val="0"/>
                </a:spcBef>
                <a:spcAft>
                  <a:spcPct val="0"/>
                </a:spcAft>
              </a:pPr>
              <a:t>38</a:t>
            </a:fld>
            <a:endParaRPr lang="en-US">
              <a:cs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99323D-6A73-492B-BA43-9E8F7E82AC8F}" type="slidenum">
              <a:rPr lang="en-US">
                <a:cs typeface="Arial" charset="0"/>
              </a:rPr>
              <a:pPr fontAlgn="base">
                <a:spcBef>
                  <a:spcPct val="0"/>
                </a:spcBef>
                <a:spcAft>
                  <a:spcPct val="0"/>
                </a:spcAft>
              </a:pPr>
              <a:t>39</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61ACEF-EDC0-4815-9342-58D2D359148C}"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AB6E2C-A713-4B20-9051-2AE8E879383F}"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A7B453-1890-4257-9A51-91E38154CBF8}" type="slidenum">
              <a:rPr lang="en-US"/>
              <a:pPr fontAlgn="base">
                <a:spcBef>
                  <a:spcPct val="0"/>
                </a:spcBef>
                <a:spcAft>
                  <a:spcPct val="0"/>
                </a:spcAft>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D499DE-F964-4CD3-8D15-FF6505B93536}"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69C287-5892-4A42-94CB-22B713772DEA}"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AB6E2C-A713-4B20-9051-2AE8E879383F}" type="slidenum">
              <a:rPr lang="en-US" smtClean="0"/>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AB6E2C-A713-4B20-9051-2AE8E879383F}" type="slidenum">
              <a:rPr lang="en-US" smtClean="0"/>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AB6E2C-A713-4B20-9051-2AE8E879383F}" type="slidenum">
              <a:rPr lang="en-US" smtClean="0"/>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647E46-8148-4CCF-864A-0026656C941A}"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Individually : Helped to identify weaknesses and strengths </a:t>
            </a:r>
          </a:p>
          <a:p>
            <a:pPr>
              <a:spcBef>
                <a:spcPct val="0"/>
              </a:spcBef>
            </a:pPr>
            <a:r>
              <a:rPr lang="en-US" smtClean="0"/>
              <a:t>                    Reinforced the idea of collaboration.  </a:t>
            </a:r>
          </a:p>
          <a:p>
            <a:pPr>
              <a:spcBef>
                <a:spcPct val="0"/>
              </a:spcBef>
            </a:pPr>
            <a:r>
              <a:rPr lang="en-US" smtClean="0"/>
              <a:t>Improved discussion skills by acknowledging argument and countering with an example. Created a core knowledge like basics for each industry . </a:t>
            </a:r>
          </a:p>
          <a:p>
            <a:pPr>
              <a:spcBef>
                <a:spcPct val="0"/>
              </a:spcBef>
            </a:pPr>
            <a:r>
              <a:rPr lang="en-US" smtClean="0"/>
              <a:t>Enabled adoption of insights and experience .   </a:t>
            </a:r>
          </a:p>
          <a:p>
            <a:pPr>
              <a:spcBef>
                <a:spcPct val="0"/>
              </a:spcBef>
            </a:pPr>
            <a:r>
              <a:rPr lang="en-US" smtClean="0"/>
              <a:t>Learned about technical skills, conceptual and decision skills </a:t>
            </a:r>
          </a:p>
          <a:p>
            <a:pPr>
              <a:spcBef>
                <a:spcPct val="0"/>
              </a:spcBef>
            </a:pPr>
            <a:r>
              <a:rPr lang="en-US" smtClean="0"/>
              <a:t>Improve interpersonal and communication skills </a:t>
            </a:r>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C7D8A5-16C4-4A30-8543-61316AFCF0CA}"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50EB654-8A4B-4622-8DB9-5C1EB2322091}" type="datetimeFigureOut">
              <a:rPr lang="en-US" smtClean="0"/>
              <a:pPr/>
              <a:t>5/5/2010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B8E0A8C-35BB-4F5C-8013-64BF98AD926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0EB654-8A4B-4622-8DB9-5C1EB2322091}"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E0A8C-35BB-4F5C-8013-64BF98AD92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50EB654-8A4B-4622-8DB9-5C1EB2322091}" type="datetimeFigureOut">
              <a:rPr lang="en-US" smtClean="0"/>
              <a:pPr/>
              <a:t>5/5/2010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B8E0A8C-35BB-4F5C-8013-64BF98AD926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50EB654-8A4B-4622-8DB9-5C1EB2322091}"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B8E0A8C-35BB-4F5C-8013-64BF98AD926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50EB654-8A4B-4622-8DB9-5C1EB2322091}" type="datetimeFigureOut">
              <a:rPr lang="en-US" smtClean="0"/>
              <a:pPr/>
              <a:t>5/5/2010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B8E0A8C-35BB-4F5C-8013-64BF98AD926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50EB654-8A4B-4622-8DB9-5C1EB2322091}" type="datetimeFigureOut">
              <a:rPr lang="en-US" smtClean="0"/>
              <a:pPr/>
              <a:t>5/5/2010</a:t>
            </a:fld>
            <a:endParaRPr lang="en-US"/>
          </a:p>
        </p:txBody>
      </p:sp>
      <p:sp>
        <p:nvSpPr>
          <p:cNvPr id="10" name="Slide Number Placeholder 9"/>
          <p:cNvSpPr>
            <a:spLocks noGrp="1"/>
          </p:cNvSpPr>
          <p:nvPr>
            <p:ph type="sldNum" sz="quarter" idx="16"/>
          </p:nvPr>
        </p:nvSpPr>
        <p:spPr/>
        <p:txBody>
          <a:bodyPr rtlCol="0"/>
          <a:lstStyle/>
          <a:p>
            <a:fld id="{5B8E0A8C-35BB-4F5C-8013-64BF98AD926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50EB654-8A4B-4622-8DB9-5C1EB2322091}" type="datetimeFigureOut">
              <a:rPr lang="en-US" smtClean="0"/>
              <a:pPr/>
              <a:t>5/5/2010</a:t>
            </a:fld>
            <a:endParaRPr lang="en-US"/>
          </a:p>
        </p:txBody>
      </p:sp>
      <p:sp>
        <p:nvSpPr>
          <p:cNvPr id="12" name="Slide Number Placeholder 11"/>
          <p:cNvSpPr>
            <a:spLocks noGrp="1"/>
          </p:cNvSpPr>
          <p:nvPr>
            <p:ph type="sldNum" sz="quarter" idx="16"/>
          </p:nvPr>
        </p:nvSpPr>
        <p:spPr/>
        <p:txBody>
          <a:bodyPr rtlCol="0"/>
          <a:lstStyle/>
          <a:p>
            <a:fld id="{5B8E0A8C-35BB-4F5C-8013-64BF98AD926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50EB654-8A4B-4622-8DB9-5C1EB2322091}" type="datetimeFigureOut">
              <a:rPr lang="en-US" smtClean="0"/>
              <a:pPr/>
              <a:t>5/5/2010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8E0A8C-35BB-4F5C-8013-64BF98AD92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0EB654-8A4B-4622-8DB9-5C1EB2322091}" type="datetimeFigureOut">
              <a:rPr lang="en-US" smtClean="0"/>
              <a:pPr/>
              <a:t>5/5/2010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B8E0A8C-35BB-4F5C-8013-64BF98AD92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50EB654-8A4B-4622-8DB9-5C1EB2322091}" type="datetimeFigureOut">
              <a:rPr lang="en-US" smtClean="0"/>
              <a:pPr/>
              <a:t>5/5/2010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8E0A8C-35BB-4F5C-8013-64BF98AD926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50EB654-8A4B-4622-8DB9-5C1EB2322091}" type="datetimeFigureOut">
              <a:rPr lang="en-US" smtClean="0"/>
              <a:pPr/>
              <a:t>5/5/2010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B8E0A8C-35BB-4F5C-8013-64BF98AD926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50EB654-8A4B-4622-8DB9-5C1EB2322091}" type="datetimeFigureOut">
              <a:rPr lang="en-US" smtClean="0"/>
              <a:pPr/>
              <a:t>5/5/2010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8E0A8C-35BB-4F5C-8013-64BF98AD926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8.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final presentation.</a:t>
            </a:r>
            <a:endParaRPr lang="en-U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Picture 3" descr="C:\Program Files\Microsoft Office\MEDIA\CAGCAT10\j0186348.wmf"/>
          <p:cNvPicPr>
            <a:picLocks noChangeAspect="1" noChangeArrowheads="1"/>
          </p:cNvPicPr>
          <p:nvPr/>
        </p:nvPicPr>
        <p:blipFill>
          <a:blip r:embed="rId3"/>
          <a:srcRect/>
          <a:stretch>
            <a:fillRect/>
          </a:stretch>
        </p:blipFill>
        <p:spPr bwMode="auto">
          <a:xfrm>
            <a:off x="228600" y="228600"/>
            <a:ext cx="3906982" cy="5486400"/>
          </a:xfrm>
          <a:prstGeom prst="rect">
            <a:avLst/>
          </a:prstGeom>
          <a:noFill/>
          <a:ln w="63500" cmpd="sng">
            <a:noFill/>
            <a:miter lim="800000"/>
          </a:ln>
        </p:spPr>
      </p:pic>
      <p:sp>
        <p:nvSpPr>
          <p:cNvPr id="5" name="TextBox 4"/>
          <p:cNvSpPr txBox="1"/>
          <p:nvPr/>
        </p:nvSpPr>
        <p:spPr>
          <a:xfrm>
            <a:off x="0" y="6019800"/>
            <a:ext cx="2209800" cy="769441"/>
          </a:xfrm>
          <a:prstGeom prst="rect">
            <a:avLst/>
          </a:prstGeom>
          <a:noFill/>
        </p:spPr>
        <p:txBody>
          <a:bodyPr wrap="square" rtlCol="0">
            <a:spAutoFit/>
          </a:bodyPr>
          <a:lstStyle/>
          <a:p>
            <a:pPr algn="ctr"/>
            <a:r>
              <a:rPr lang="en-US" sz="2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MGMT</a:t>
            </a:r>
          </a:p>
          <a:p>
            <a:pPr algn="ctr"/>
            <a:r>
              <a:rPr lang="en-US" sz="2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505-02</a:t>
            </a:r>
            <a:endParaRPr lang="en-US" sz="2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6" name="Rounded Rectangular Callout 5"/>
          <p:cNvSpPr/>
          <p:nvPr/>
        </p:nvSpPr>
        <p:spPr>
          <a:xfrm>
            <a:off x="4495800" y="609600"/>
            <a:ext cx="4495800" cy="3657600"/>
          </a:xfrm>
          <a:prstGeom prst="wedgeRoundRectCallout">
            <a:avLst>
              <a:gd name="adj1" fmla="val -79395"/>
              <a:gd name="adj2" fmla="val -30172"/>
              <a:gd name="adj3" fmla="val 1666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648200" y="609600"/>
            <a:ext cx="4191000" cy="3581400"/>
          </a:xfrm>
        </p:spPr>
        <p:txBody>
          <a:bodyPr>
            <a:normAutofit/>
          </a:bodyPr>
          <a:lstStyle/>
          <a:p>
            <a:r>
              <a:rPr lang="en-US" sz="66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rPr>
              <a:t>Dr. Patti says…</a:t>
            </a:r>
            <a:endParaRPr lang="en-US" sz="66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endParaRPr>
          </a:p>
        </p:txBody>
      </p:sp>
      <p:sp>
        <p:nvSpPr>
          <p:cNvPr id="7" name="Rectangle 6"/>
          <p:cNvSpPr/>
          <p:nvPr/>
        </p:nvSpPr>
        <p:spPr>
          <a:xfrm>
            <a:off x="4038600" y="4800600"/>
            <a:ext cx="4495800" cy="9144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Giselle </a:t>
            </a:r>
            <a:r>
              <a:rPr lang="en-US" dirty="0" err="1" smtClean="0"/>
              <a:t>Mongiello</a:t>
            </a:r>
            <a:endParaRPr lang="en-US" dirty="0"/>
          </a:p>
        </p:txBody>
      </p:sp>
      <p:sp>
        <p:nvSpPr>
          <p:cNvPr id="3" name="Title 2"/>
          <p:cNvSpPr>
            <a:spLocks noGrp="1"/>
          </p:cNvSpPr>
          <p:nvPr>
            <p:ph type="title"/>
          </p:nvPr>
        </p:nvSpPr>
        <p:spPr/>
        <p:txBody>
          <a:bodyPr>
            <a:noAutofit/>
          </a:bodyPr>
          <a:lstStyle/>
          <a:p>
            <a:r>
              <a:rPr lang="en-US" sz="3600" dirty="0" smtClean="0"/>
              <a:t>Managerial Decision Making</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p:cNvSpPr>
          <p:nvPr>
            <p:ph type="title"/>
          </p:nvPr>
        </p:nvSpPr>
        <p:spPr>
          <a:xfrm>
            <a:off x="609600" y="228600"/>
            <a:ext cx="8153400" cy="990600"/>
          </a:xfrm>
        </p:spPr>
        <p:txBody>
          <a:bodyPr>
            <a:normAutofit fontScale="90000"/>
          </a:bodyPr>
          <a:lstStyle/>
          <a:p>
            <a:pPr algn="ctr" eaLnBrk="1" hangingPunct="1"/>
            <a:r>
              <a:rPr lang="en-US" sz="6000" b="1" smtClean="0"/>
              <a:t>Summary</a:t>
            </a:r>
          </a:p>
        </p:txBody>
      </p:sp>
      <p:sp>
        <p:nvSpPr>
          <p:cNvPr id="10243" name="Rectangle 1027"/>
          <p:cNvSpPr>
            <a:spLocks noGrp="1"/>
          </p:cNvSpPr>
          <p:nvPr>
            <p:ph type="body" idx="1"/>
          </p:nvPr>
        </p:nvSpPr>
        <p:spPr>
          <a:xfrm>
            <a:off x="612775" y="1600200"/>
            <a:ext cx="8153400" cy="4525963"/>
          </a:xfrm>
        </p:spPr>
        <p:txBody>
          <a:bodyPr/>
          <a:lstStyle/>
          <a:p>
            <a:pPr eaLnBrk="1" hangingPunct="1"/>
            <a:r>
              <a:rPr lang="en-US" smtClean="0"/>
              <a:t>Different Decisions</a:t>
            </a:r>
          </a:p>
          <a:p>
            <a:pPr lvl="1" eaLnBrk="1" hangingPunct="1"/>
            <a:r>
              <a:rPr lang="en-US" smtClean="0"/>
              <a:t>Programmed</a:t>
            </a:r>
          </a:p>
          <a:p>
            <a:pPr lvl="2" eaLnBrk="1" hangingPunct="1"/>
            <a:r>
              <a:rPr lang="en-US" smtClean="0"/>
              <a:t>More certainty</a:t>
            </a:r>
          </a:p>
          <a:p>
            <a:pPr lvl="1" eaLnBrk="1" hangingPunct="1"/>
            <a:r>
              <a:rPr lang="en-US" smtClean="0"/>
              <a:t>Non Programmed</a:t>
            </a:r>
          </a:p>
          <a:p>
            <a:pPr lvl="2" eaLnBrk="1" hangingPunct="1"/>
            <a:r>
              <a:rPr lang="en-US" smtClean="0"/>
              <a:t>Less certainty</a:t>
            </a:r>
          </a:p>
          <a:p>
            <a:pPr eaLnBrk="1" hangingPunct="1"/>
            <a:r>
              <a:rPr lang="en-US" smtClean="0"/>
              <a:t>6 Stages of managerial decision making</a:t>
            </a:r>
          </a:p>
          <a:p>
            <a:pPr eaLnBrk="1" hangingPunct="1"/>
            <a:r>
              <a:rPr lang="en-US" smtClean="0"/>
              <a:t>Managing in a crisis</a:t>
            </a:r>
          </a:p>
          <a:p>
            <a:pPr eaLnBrk="1" hangingPunct="1"/>
            <a:r>
              <a:rPr lang="en-US" smtClean="0"/>
              <a:t>Constraints on Decision Making</a:t>
            </a:r>
          </a:p>
          <a:p>
            <a:pPr eaLnBrk="1" hangingPunct="1"/>
            <a:r>
              <a:rPr lang="en-US" smtClean="0"/>
              <a:t>Decision making in groups</a:t>
            </a:r>
          </a:p>
          <a:p>
            <a:pPr lvl="1" eaLnBrk="1" hangingPunct="1">
              <a:buFont typeface="Wingdings 2" pitchFamily="18" charset="2"/>
              <a:buNone/>
            </a:pPr>
            <a:endParaRPr lang="en-US" smtClean="0"/>
          </a:p>
          <a:p>
            <a:pPr eaLnBrk="1" hangingPunct="1">
              <a:buFont typeface="Wingdings" pitchFamily="2" charset="2"/>
              <a:buNone/>
            </a:pPr>
            <a:endParaRPr lang="en-US"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eaLnBrk="1" hangingPunct="1"/>
            <a:r>
              <a:rPr lang="en-US" sz="3200" b="1" smtClean="0"/>
              <a:t>Group Decisions Vs. Individual Decisions</a:t>
            </a:r>
          </a:p>
        </p:txBody>
      </p:sp>
      <p:sp>
        <p:nvSpPr>
          <p:cNvPr id="12291" name="Rectangle 1027"/>
          <p:cNvSpPr>
            <a:spLocks noGrp="1"/>
          </p:cNvSpPr>
          <p:nvPr>
            <p:ph type="body" idx="1"/>
          </p:nvPr>
        </p:nvSpPr>
        <p:spPr>
          <a:xfrm>
            <a:off x="685800" y="2133600"/>
            <a:ext cx="8153400" cy="3048000"/>
          </a:xfrm>
        </p:spPr>
        <p:txBody>
          <a:bodyPr/>
          <a:lstStyle/>
          <a:p>
            <a:pPr lvl="1" eaLnBrk="1" hangingPunct="1"/>
            <a:r>
              <a:rPr lang="en-US" sz="4800" smtClean="0"/>
              <a:t>Presentations</a:t>
            </a:r>
          </a:p>
          <a:p>
            <a:pPr lvl="2" eaLnBrk="1" hangingPunct="1"/>
            <a:r>
              <a:rPr lang="en-US" sz="4500" smtClean="0"/>
              <a:t>Individual</a:t>
            </a:r>
          </a:p>
          <a:p>
            <a:pPr lvl="2" eaLnBrk="1" hangingPunct="1"/>
            <a:r>
              <a:rPr lang="en-US" sz="4500" smtClean="0"/>
              <a:t>Group</a:t>
            </a:r>
          </a:p>
          <a:p>
            <a:pPr lvl="1" eaLnBrk="1" hangingPunct="1">
              <a:buFont typeface="Wingdings 2" pitchFamily="18" charset="2"/>
              <a:buNone/>
            </a:pPr>
            <a:endParaRPr lang="en-US" sz="4800" smtClean="0"/>
          </a:p>
        </p:txBody>
      </p:sp>
      <p:sp>
        <p:nvSpPr>
          <p:cNvPr id="5" name="TextBox 4"/>
          <p:cNvSpPr txBox="1"/>
          <p:nvPr/>
        </p:nvSpPr>
        <p:spPr>
          <a:xfrm>
            <a:off x="7162800" y="6519446"/>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1027"/>
          <p:cNvSpPr txBox="1">
            <a:spLocks noChangeArrowheads="1"/>
          </p:cNvSpPr>
          <p:nvPr/>
        </p:nvSpPr>
        <p:spPr bwMode="auto">
          <a:xfrm>
            <a:off x="1355725" y="1789113"/>
            <a:ext cx="7102475" cy="366712"/>
          </a:xfrm>
          <a:prstGeom prst="rect">
            <a:avLst/>
          </a:prstGeom>
          <a:noFill/>
          <a:ln w="9525">
            <a:noFill/>
            <a:miter lim="800000"/>
            <a:headEnd/>
            <a:tailEnd/>
          </a:ln>
        </p:spPr>
        <p:txBody>
          <a:bodyPr>
            <a:spAutoFit/>
          </a:bodyPr>
          <a:lstStyle/>
          <a:p>
            <a:endParaRPr lang="en-US"/>
          </a:p>
        </p:txBody>
      </p:sp>
      <p:sp>
        <p:nvSpPr>
          <p:cNvPr id="14340" name="Text Box 1029"/>
          <p:cNvSpPr txBox="1">
            <a:spLocks noChangeArrowheads="1"/>
          </p:cNvSpPr>
          <p:nvPr/>
        </p:nvSpPr>
        <p:spPr bwMode="auto">
          <a:xfrm>
            <a:off x="762000" y="1905000"/>
            <a:ext cx="7772400" cy="3600450"/>
          </a:xfrm>
          <a:prstGeom prst="rect">
            <a:avLst/>
          </a:prstGeom>
          <a:noFill/>
          <a:ln w="9525">
            <a:noFill/>
            <a:miter lim="800000"/>
            <a:headEnd/>
            <a:tailEnd/>
          </a:ln>
        </p:spPr>
        <p:txBody>
          <a:bodyPr>
            <a:spAutoFit/>
          </a:bodyPr>
          <a:lstStyle/>
          <a:p>
            <a:pPr>
              <a:spcBef>
                <a:spcPct val="50000"/>
              </a:spcBef>
            </a:pPr>
            <a:r>
              <a:rPr lang="en-US" sz="4600" b="1">
                <a:latin typeface="Garamond" pitchFamily="18" charset="0"/>
              </a:rPr>
              <a:t>“The business executive is by profession a decision maker.  Uncertainty is his opponent. Overcoming it is his mission.” – John McDonald</a:t>
            </a:r>
          </a:p>
        </p:txBody>
      </p:sp>
      <p:sp>
        <p:nvSpPr>
          <p:cNvPr id="6" name="TextBox 5"/>
          <p:cNvSpPr txBox="1"/>
          <p:nvPr/>
        </p:nvSpPr>
        <p:spPr>
          <a:xfrm>
            <a:off x="7162800" y="6488668"/>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normAutofit fontScale="90000"/>
          </a:bodyPr>
          <a:lstStyle/>
          <a:p>
            <a:pPr algn="ctr" eaLnBrk="1" hangingPunct="1"/>
            <a:r>
              <a:rPr lang="en-US" sz="3600" smtClean="0"/>
              <a:t>Dr. Patti = Manager/Decision Maker</a:t>
            </a:r>
          </a:p>
        </p:txBody>
      </p:sp>
      <p:sp>
        <p:nvSpPr>
          <p:cNvPr id="16387" name="Content Placeholder 2"/>
          <p:cNvSpPr>
            <a:spLocks noGrp="1"/>
          </p:cNvSpPr>
          <p:nvPr>
            <p:ph sz="quarter" idx="1"/>
          </p:nvPr>
        </p:nvSpPr>
        <p:spPr>
          <a:xfrm>
            <a:off x="612775" y="1981200"/>
            <a:ext cx="8153400" cy="4114800"/>
          </a:xfrm>
        </p:spPr>
        <p:txBody>
          <a:bodyPr/>
          <a:lstStyle/>
          <a:p>
            <a:pPr eaLnBrk="1" hangingPunct="1"/>
            <a:r>
              <a:rPr lang="en-US" sz="4000" smtClean="0"/>
              <a:t>Uncertainty = Class behavior/reactions</a:t>
            </a:r>
          </a:p>
          <a:p>
            <a:pPr eaLnBrk="1" hangingPunct="1"/>
            <a:r>
              <a:rPr lang="en-US" sz="4000" smtClean="0"/>
              <a:t>Mission = Have students become effective managers/leaders in business world</a:t>
            </a:r>
          </a:p>
          <a:p>
            <a:pPr eaLnBrk="1" hangingPunct="1">
              <a:buFont typeface="Wingdings" pitchFamily="2" charset="2"/>
              <a:buNone/>
            </a:pPr>
            <a:endParaRPr lang="en-US" sz="4000"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Processes</a:t>
            </a:r>
            <a:endParaRPr lang="en-US" dirty="0"/>
          </a:p>
        </p:txBody>
      </p:sp>
      <p:sp>
        <p:nvSpPr>
          <p:cNvPr id="3" name="Content Placeholder 2"/>
          <p:cNvSpPr>
            <a:spLocks noGrp="1"/>
          </p:cNvSpPr>
          <p:nvPr>
            <p:ph sz="quarter" idx="1"/>
          </p:nvPr>
        </p:nvSpPr>
        <p:spPr>
          <a:xfrm>
            <a:off x="533400" y="1600200"/>
            <a:ext cx="8305800" cy="5029200"/>
          </a:xfrm>
        </p:spPr>
        <p:txBody>
          <a:bodyPr>
            <a:normAutofit/>
          </a:bodyPr>
          <a:lstStyle/>
          <a:p>
            <a:r>
              <a:rPr lang="en-US" sz="3200" b="1" dirty="0" smtClean="0"/>
              <a:t>Managerial decision making</a:t>
            </a:r>
          </a:p>
          <a:p>
            <a:pPr lvl="1"/>
            <a:r>
              <a:rPr lang="en-US" sz="3200" dirty="0" smtClean="0"/>
              <a:t>Understanding and describing the different decisions you will face as a manager</a:t>
            </a:r>
          </a:p>
          <a:p>
            <a:pPr lvl="1"/>
            <a:r>
              <a:rPr lang="en-US" sz="3200" dirty="0" smtClean="0"/>
              <a:t>What to avoid when making decisions</a:t>
            </a:r>
          </a:p>
          <a:p>
            <a:pPr lvl="1"/>
            <a:r>
              <a:rPr lang="en-US" sz="3200" dirty="0" smtClean="0"/>
              <a:t>Pros and Cons of using groups for decision making</a:t>
            </a:r>
          </a:p>
          <a:p>
            <a:pPr lvl="3"/>
            <a:endParaRPr lang="en-US" sz="2800" b="1" dirty="0" smtClean="0"/>
          </a:p>
          <a:p>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133600"/>
            <a:ext cx="8153400" cy="3962400"/>
          </a:xfrm>
        </p:spPr>
        <p:txBody>
          <a:bodyPr anchor="t">
            <a:normAutofit/>
          </a:bodyPr>
          <a:lstStyle/>
          <a:p>
            <a:pPr lvl="3">
              <a:buNone/>
            </a:pPr>
            <a:r>
              <a:rPr lang="en-US" sz="3600" b="1" dirty="0" smtClean="0"/>
              <a:t>“The business executive is by profession a decision maker.  Uncertainty is his opponent. Overcoming it is his mission.” – John McDonald</a:t>
            </a:r>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Giselle</a:t>
            </a:r>
            <a:endParaRPr lang="en-U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Phillip Scott</a:t>
            </a:r>
            <a:endParaRPr lang="en-US" dirty="0"/>
          </a:p>
        </p:txBody>
      </p:sp>
      <p:sp>
        <p:nvSpPr>
          <p:cNvPr id="3" name="Title 2"/>
          <p:cNvSpPr>
            <a:spLocks noGrp="1"/>
          </p:cNvSpPr>
          <p:nvPr>
            <p:ph type="title"/>
          </p:nvPr>
        </p:nvSpPr>
        <p:spPr/>
        <p:txBody>
          <a:bodyPr>
            <a:noAutofit/>
          </a:bodyPr>
          <a:lstStyle/>
          <a:p>
            <a:r>
              <a:rPr lang="en-US" sz="3600" dirty="0" smtClean="0"/>
              <a:t>Effects of Managerial Decision Making</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p:cNvSpPr>
          <p:nvPr>
            <p:ph type="title"/>
          </p:nvPr>
        </p:nvSpPr>
        <p:spPr>
          <a:xfrm>
            <a:off x="609600" y="228600"/>
            <a:ext cx="8153400" cy="990600"/>
          </a:xfrm>
        </p:spPr>
        <p:txBody>
          <a:bodyPr>
            <a:normAutofit fontScale="90000"/>
          </a:bodyPr>
          <a:lstStyle/>
          <a:p>
            <a:pPr algn="ctr" eaLnBrk="1" hangingPunct="1"/>
            <a:r>
              <a:rPr lang="en-US" sz="6000" b="1" dirty="0" smtClean="0"/>
              <a:t>Affect on me</a:t>
            </a:r>
          </a:p>
        </p:txBody>
      </p:sp>
      <p:sp>
        <p:nvSpPr>
          <p:cNvPr id="10243" name="Rectangle 1027"/>
          <p:cNvSpPr>
            <a:spLocks noGrp="1"/>
          </p:cNvSpPr>
          <p:nvPr>
            <p:ph type="body" idx="1"/>
          </p:nvPr>
        </p:nvSpPr>
        <p:spPr>
          <a:xfrm>
            <a:off x="685800" y="1798637"/>
            <a:ext cx="8153400" cy="4525963"/>
          </a:xfrm>
        </p:spPr>
        <p:txBody>
          <a:bodyPr/>
          <a:lstStyle/>
          <a:p>
            <a:pPr eaLnBrk="1" hangingPunct="1"/>
            <a:r>
              <a:rPr lang="en-US" sz="3600" dirty="0" smtClean="0"/>
              <a:t>Can I assume Dr. Patti knows what she’s doing?</a:t>
            </a:r>
          </a:p>
          <a:p>
            <a:pPr eaLnBrk="1" hangingPunct="1"/>
            <a:r>
              <a:rPr lang="en-US" sz="3600" dirty="0" smtClean="0"/>
              <a:t>How do I learn best?</a:t>
            </a:r>
          </a:p>
          <a:p>
            <a:pPr eaLnBrk="1" hangingPunct="1"/>
            <a:r>
              <a:rPr lang="en-US" sz="3600" dirty="0" smtClean="0"/>
              <a:t>I could see she bought into this decision and was dedicated to seeing it work</a:t>
            </a:r>
          </a:p>
          <a:p>
            <a:pPr eaLnBrk="1" hangingPunct="1">
              <a:buFont typeface="Wingdings" pitchFamily="2" charset="2"/>
              <a:buNone/>
            </a:pPr>
            <a:endParaRPr lang="en-US" dirty="0" smtClean="0"/>
          </a:p>
        </p:txBody>
      </p:sp>
      <p:pic>
        <p:nvPicPr>
          <p:cNvPr id="10245" name="Picture 5" descr="C:\Documents and Settings\scot02\Local Settings\Temporary Internet Files\Content.IE5\IJBICNQ3\MC900441523[1].wmf"/>
          <p:cNvPicPr>
            <a:picLocks noChangeAspect="1" noChangeArrowheads="1"/>
          </p:cNvPicPr>
          <p:nvPr/>
        </p:nvPicPr>
        <p:blipFill>
          <a:blip r:embed="rId3"/>
          <a:srcRect/>
          <a:stretch>
            <a:fillRect/>
          </a:stretch>
        </p:blipFill>
        <p:spPr bwMode="auto">
          <a:xfrm>
            <a:off x="3352800" y="4724400"/>
            <a:ext cx="2319262" cy="1981200"/>
          </a:xfrm>
          <a:prstGeom prst="rect">
            <a:avLst/>
          </a:prstGeom>
          <a:noFill/>
        </p:spPr>
      </p:pic>
      <p:sp>
        <p:nvSpPr>
          <p:cNvPr id="5" name="TextBox 4"/>
          <p:cNvSpPr txBox="1"/>
          <p:nvPr/>
        </p:nvSpPr>
        <p:spPr>
          <a:xfrm>
            <a:off x="7162800" y="6488668"/>
            <a:ext cx="1981200" cy="338554"/>
          </a:xfrm>
          <a:prstGeom prst="rect">
            <a:avLst/>
          </a:prstGeom>
          <a:noFill/>
        </p:spPr>
        <p:txBody>
          <a:bodyPr wrap="square" rtlCol="0">
            <a:spAutoFit/>
          </a:bodyPr>
          <a:lstStyle/>
          <a:p>
            <a:pPr algn="r"/>
            <a:r>
              <a:rPr lang="en-US" sz="1600" dirty="0" smtClean="0"/>
              <a:t>Phillip</a:t>
            </a: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eaLnBrk="1" hangingPunct="1"/>
            <a:r>
              <a:rPr lang="en-US" sz="6000" b="1" dirty="0" smtClean="0"/>
              <a:t>Affect on group</a:t>
            </a:r>
          </a:p>
        </p:txBody>
      </p:sp>
      <p:sp>
        <p:nvSpPr>
          <p:cNvPr id="12291" name="Rectangle 1027"/>
          <p:cNvSpPr>
            <a:spLocks noGrp="1"/>
          </p:cNvSpPr>
          <p:nvPr>
            <p:ph type="body" idx="1"/>
          </p:nvPr>
        </p:nvSpPr>
        <p:spPr>
          <a:xfrm>
            <a:off x="685800" y="1295400"/>
            <a:ext cx="8153400" cy="3048000"/>
          </a:xfrm>
        </p:spPr>
        <p:txBody>
          <a:bodyPr>
            <a:normAutofit lnSpcReduction="10000"/>
          </a:bodyPr>
          <a:lstStyle/>
          <a:p>
            <a:pPr lvl="1" eaLnBrk="1" hangingPunct="1">
              <a:buNone/>
            </a:pPr>
            <a:endParaRPr lang="en-US" sz="3200" dirty="0" smtClean="0"/>
          </a:p>
          <a:p>
            <a:pPr lvl="1" eaLnBrk="1" hangingPunct="1"/>
            <a:r>
              <a:rPr lang="en-US" sz="3200" dirty="0" smtClean="0"/>
              <a:t> Challenged us to work together without a “leader” </a:t>
            </a:r>
          </a:p>
          <a:p>
            <a:pPr lvl="1" eaLnBrk="1" hangingPunct="1"/>
            <a:r>
              <a:rPr lang="en-US" sz="3200" dirty="0" smtClean="0"/>
              <a:t> Decision-making process was more complicated</a:t>
            </a:r>
          </a:p>
          <a:p>
            <a:pPr lvl="1" eaLnBrk="1" hangingPunct="1"/>
            <a:r>
              <a:rPr lang="en-US" sz="3200" dirty="0" smtClean="0"/>
              <a:t> Encouraged input and discouraged </a:t>
            </a:r>
            <a:r>
              <a:rPr lang="en-US" sz="3200" dirty="0" err="1" smtClean="0"/>
              <a:t>satisfising</a:t>
            </a:r>
            <a:endParaRPr lang="en-US" sz="3200" dirty="0"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Phillip</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304800" y="228600"/>
          <a:ext cx="86868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2819400" y="990600"/>
            <a:ext cx="3886200" cy="1219200"/>
          </a:xfrm>
          <a:prstGeom prst="roundRect">
            <a:avLst/>
          </a:prstGeom>
          <a:solidFill>
            <a:schemeClr val="accent4">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400" dirty="0" smtClean="0">
                <a:solidFill>
                  <a:schemeClr val="tx2">
                    <a:lumMod val="25000"/>
                  </a:schemeClr>
                </a:solidFill>
              </a:rPr>
              <a:t>Managing</a:t>
            </a:r>
          </a:p>
          <a:p>
            <a:pPr>
              <a:buFont typeface="Arial" pitchFamily="34" charset="0"/>
              <a:buChar char="•"/>
            </a:pPr>
            <a:r>
              <a:rPr lang="en-US" sz="1400" dirty="0" smtClean="0">
                <a:solidFill>
                  <a:schemeClr val="tx2">
                    <a:lumMod val="25000"/>
                  </a:schemeClr>
                </a:solidFill>
              </a:rPr>
              <a:t>The External Environment &amp; Organizational Culture</a:t>
            </a:r>
          </a:p>
          <a:p>
            <a:pPr>
              <a:buFont typeface="Arial" pitchFamily="34" charset="0"/>
              <a:buChar char="•"/>
            </a:pPr>
            <a:r>
              <a:rPr lang="en-US" sz="1400" dirty="0" smtClean="0">
                <a:solidFill>
                  <a:schemeClr val="tx2">
                    <a:lumMod val="25000"/>
                  </a:schemeClr>
                </a:solidFill>
              </a:rPr>
              <a:t>Managerial Decision Making</a:t>
            </a:r>
          </a:p>
        </p:txBody>
      </p:sp>
      <p:sp>
        <p:nvSpPr>
          <p:cNvPr id="4" name="Rounded Rectangle 3"/>
          <p:cNvSpPr/>
          <p:nvPr/>
        </p:nvSpPr>
        <p:spPr>
          <a:xfrm>
            <a:off x="2895600" y="3276600"/>
            <a:ext cx="3810000" cy="1143000"/>
          </a:xfrm>
          <a:prstGeom prst="round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400" dirty="0" smtClean="0">
                <a:solidFill>
                  <a:schemeClr val="tx2">
                    <a:lumMod val="25000"/>
                  </a:schemeClr>
                </a:solidFill>
              </a:rPr>
              <a:t>Planning &amp; Strategic Management</a:t>
            </a:r>
          </a:p>
          <a:p>
            <a:pPr>
              <a:buFont typeface="Arial" pitchFamily="34" charset="0"/>
              <a:buChar char="•"/>
            </a:pPr>
            <a:r>
              <a:rPr lang="en-US" sz="1400" dirty="0" smtClean="0">
                <a:solidFill>
                  <a:schemeClr val="tx2">
                    <a:lumMod val="25000"/>
                  </a:schemeClr>
                </a:solidFill>
              </a:rPr>
              <a:t>Ethics and Corporate Responsibility</a:t>
            </a:r>
          </a:p>
          <a:p>
            <a:pPr>
              <a:buFont typeface="Arial" pitchFamily="34" charset="0"/>
              <a:buChar char="•"/>
            </a:pPr>
            <a:r>
              <a:rPr lang="en-US" sz="1400" dirty="0" smtClean="0">
                <a:solidFill>
                  <a:schemeClr val="tx2">
                    <a:lumMod val="25000"/>
                  </a:schemeClr>
                </a:solidFill>
              </a:rPr>
              <a:t>International Management</a:t>
            </a:r>
          </a:p>
          <a:p>
            <a:pPr>
              <a:buFont typeface="Arial" pitchFamily="34" charset="0"/>
              <a:buChar char="•"/>
            </a:pPr>
            <a:r>
              <a:rPr lang="en-US" sz="1400" dirty="0" smtClean="0">
                <a:solidFill>
                  <a:schemeClr val="tx2">
                    <a:lumMod val="25000"/>
                  </a:schemeClr>
                </a:solidFill>
              </a:rPr>
              <a:t>Entrepreneurship</a:t>
            </a:r>
          </a:p>
        </p:txBody>
      </p:sp>
      <p:sp>
        <p:nvSpPr>
          <p:cNvPr id="5" name="Rounded Rectangle 4"/>
          <p:cNvSpPr/>
          <p:nvPr/>
        </p:nvSpPr>
        <p:spPr>
          <a:xfrm>
            <a:off x="3810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400" dirty="0" smtClean="0">
                <a:solidFill>
                  <a:schemeClr val="tx2">
                    <a:lumMod val="25000"/>
                  </a:schemeClr>
                </a:solidFill>
              </a:rPr>
              <a:t>Structure</a:t>
            </a:r>
          </a:p>
          <a:p>
            <a:pPr>
              <a:buFont typeface="Arial" pitchFamily="34" charset="0"/>
              <a:buChar char="•"/>
            </a:pPr>
            <a:r>
              <a:rPr lang="en-US" sz="1400" dirty="0" smtClean="0">
                <a:solidFill>
                  <a:schemeClr val="tx2">
                    <a:lumMod val="25000"/>
                  </a:schemeClr>
                </a:solidFill>
              </a:rPr>
              <a:t>Agility</a:t>
            </a:r>
          </a:p>
          <a:p>
            <a:pPr>
              <a:buFont typeface="Arial" pitchFamily="34" charset="0"/>
              <a:buChar char="•"/>
            </a:pPr>
            <a:r>
              <a:rPr lang="en-US" sz="1400" dirty="0" smtClean="0">
                <a:solidFill>
                  <a:schemeClr val="tx2">
                    <a:lumMod val="25000"/>
                  </a:schemeClr>
                </a:solidFill>
              </a:rPr>
              <a:t>HR Management</a:t>
            </a:r>
          </a:p>
          <a:p>
            <a:pPr>
              <a:buFont typeface="Arial" pitchFamily="34" charset="0"/>
              <a:buChar char="•"/>
            </a:pPr>
            <a:r>
              <a:rPr lang="en-US" sz="1400" dirty="0" smtClean="0">
                <a:solidFill>
                  <a:schemeClr val="tx2">
                    <a:lumMod val="25000"/>
                  </a:schemeClr>
                </a:solidFill>
              </a:rPr>
              <a:t>Managing the Diverse Workforce</a:t>
            </a:r>
          </a:p>
        </p:txBody>
      </p:sp>
      <p:sp>
        <p:nvSpPr>
          <p:cNvPr id="6" name="Rounded Rectangle 5"/>
          <p:cNvSpPr/>
          <p:nvPr/>
        </p:nvSpPr>
        <p:spPr>
          <a:xfrm>
            <a:off x="33528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400" dirty="0" smtClean="0">
                <a:solidFill>
                  <a:schemeClr val="tx2">
                    <a:lumMod val="25000"/>
                  </a:schemeClr>
                </a:solidFill>
              </a:rPr>
              <a:t>Leadership</a:t>
            </a:r>
          </a:p>
          <a:p>
            <a:pPr>
              <a:buFont typeface="Arial" pitchFamily="34" charset="0"/>
              <a:buChar char="•"/>
            </a:pPr>
            <a:r>
              <a:rPr lang="en-US" sz="1400" dirty="0" smtClean="0">
                <a:solidFill>
                  <a:schemeClr val="tx2">
                    <a:lumMod val="25000"/>
                  </a:schemeClr>
                </a:solidFill>
              </a:rPr>
              <a:t>Motivating for Performance</a:t>
            </a:r>
          </a:p>
          <a:p>
            <a:pPr>
              <a:buFont typeface="Arial" pitchFamily="34" charset="0"/>
              <a:buChar char="•"/>
            </a:pPr>
            <a:r>
              <a:rPr lang="en-US" sz="1400" dirty="0" smtClean="0">
                <a:solidFill>
                  <a:schemeClr val="tx2">
                    <a:lumMod val="25000"/>
                  </a:schemeClr>
                </a:solidFill>
              </a:rPr>
              <a:t>Teamwork</a:t>
            </a:r>
          </a:p>
          <a:p>
            <a:pPr>
              <a:buFont typeface="Arial" pitchFamily="34" charset="0"/>
              <a:buChar char="•"/>
            </a:pPr>
            <a:r>
              <a:rPr lang="en-US" sz="1400" dirty="0" smtClean="0">
                <a:solidFill>
                  <a:schemeClr val="tx2">
                    <a:lumMod val="25000"/>
                  </a:schemeClr>
                </a:solidFill>
              </a:rPr>
              <a:t>Communication</a:t>
            </a:r>
          </a:p>
        </p:txBody>
      </p:sp>
      <p:sp>
        <p:nvSpPr>
          <p:cNvPr id="7" name="Rounded Rectangle 6"/>
          <p:cNvSpPr/>
          <p:nvPr/>
        </p:nvSpPr>
        <p:spPr>
          <a:xfrm>
            <a:off x="6324600" y="5486400"/>
            <a:ext cx="2819400" cy="1143000"/>
          </a:xfrm>
          <a:prstGeom prst="roundRect">
            <a:avLst/>
          </a:prstGeom>
          <a:solidFill>
            <a:schemeClr val="accent1">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1400" dirty="0" smtClean="0">
                <a:solidFill>
                  <a:schemeClr val="tx2">
                    <a:lumMod val="25000"/>
                  </a:schemeClr>
                </a:solidFill>
              </a:rPr>
              <a:t>Managerial Control</a:t>
            </a:r>
          </a:p>
          <a:p>
            <a:pPr>
              <a:buFont typeface="Arial" pitchFamily="34" charset="0"/>
              <a:buChar char="•"/>
            </a:pPr>
            <a:r>
              <a:rPr lang="en-US" sz="1400" dirty="0" smtClean="0">
                <a:solidFill>
                  <a:schemeClr val="tx2">
                    <a:lumMod val="25000"/>
                  </a:schemeClr>
                </a:solidFill>
              </a:rPr>
              <a:t>Managing Technology &amp; Innovation</a:t>
            </a:r>
          </a:p>
          <a:p>
            <a:pPr>
              <a:buFont typeface="Arial" pitchFamily="34" charset="0"/>
              <a:buChar char="•"/>
            </a:pPr>
            <a:r>
              <a:rPr lang="en-US" sz="1400" dirty="0" smtClean="0">
                <a:solidFill>
                  <a:schemeClr val="tx2">
                    <a:lumMod val="25000"/>
                  </a:schemeClr>
                </a:solidFill>
              </a:rPr>
              <a:t>Creating &amp; Managing Change</a:t>
            </a:r>
          </a:p>
        </p:txBody>
      </p:sp>
      <p:sp>
        <p:nvSpPr>
          <p:cNvPr id="9" name="TextBox 8"/>
          <p:cNvSpPr txBox="1"/>
          <p:nvPr/>
        </p:nvSpPr>
        <p:spPr>
          <a:xfrm>
            <a:off x="7162800" y="6626423"/>
            <a:ext cx="1981200" cy="307777"/>
          </a:xfrm>
          <a:prstGeom prst="rect">
            <a:avLst/>
          </a:prstGeom>
          <a:noFill/>
        </p:spPr>
        <p:txBody>
          <a:bodyPr wrap="square" rtlCol="0">
            <a:spAutoFit/>
          </a:bodyPr>
          <a:lstStyle/>
          <a:p>
            <a:pPr algn="r"/>
            <a:r>
              <a:rPr lang="en-US" sz="1400" dirty="0" smtClean="0"/>
              <a:t>Angela</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p:cNvSpPr>
          <p:nvPr>
            <p:ph type="title"/>
          </p:nvPr>
        </p:nvSpPr>
        <p:spPr>
          <a:xfrm>
            <a:off x="304800" y="228600"/>
            <a:ext cx="8458200" cy="990600"/>
          </a:xfrm>
        </p:spPr>
        <p:txBody>
          <a:bodyPr>
            <a:normAutofit fontScale="90000"/>
          </a:bodyPr>
          <a:lstStyle/>
          <a:p>
            <a:pPr algn="ctr" eaLnBrk="1" hangingPunct="1"/>
            <a:r>
              <a:rPr lang="en-US" sz="6000" b="1" dirty="0" smtClean="0"/>
              <a:t>Affect on class</a:t>
            </a:r>
          </a:p>
        </p:txBody>
      </p:sp>
      <p:sp>
        <p:nvSpPr>
          <p:cNvPr id="12291" name="Rectangle 1027"/>
          <p:cNvSpPr>
            <a:spLocks noGrp="1"/>
          </p:cNvSpPr>
          <p:nvPr>
            <p:ph type="body" idx="1"/>
          </p:nvPr>
        </p:nvSpPr>
        <p:spPr>
          <a:xfrm>
            <a:off x="685800" y="2133600"/>
            <a:ext cx="8153400" cy="3048000"/>
          </a:xfrm>
        </p:spPr>
        <p:txBody>
          <a:bodyPr/>
          <a:lstStyle/>
          <a:p>
            <a:pPr lvl="1" eaLnBrk="1" hangingPunct="1"/>
            <a:r>
              <a:rPr lang="en-US" sz="3200" dirty="0" smtClean="0"/>
              <a:t> Encouraged creativity</a:t>
            </a:r>
          </a:p>
          <a:p>
            <a:pPr lvl="1" eaLnBrk="1" hangingPunct="1"/>
            <a:r>
              <a:rPr lang="en-US" sz="3200" dirty="0" smtClean="0"/>
              <a:t> Added importance to our work</a:t>
            </a:r>
          </a:p>
          <a:p>
            <a:pPr lvl="1" eaLnBrk="1" hangingPunct="1"/>
            <a:r>
              <a:rPr lang="en-US" sz="3200" dirty="0" smtClean="0"/>
              <a:t> Made us feel connected</a:t>
            </a:r>
          </a:p>
        </p:txBody>
      </p:sp>
      <p:pic>
        <p:nvPicPr>
          <p:cNvPr id="4" name="Picture 4" descr="C:\Documents and Settings\scot02\Local Settings\Temporary Internet Files\Content.IE5\QGOS1LGK\MC900057778[1].wmf"/>
          <p:cNvPicPr>
            <a:picLocks noChangeAspect="1" noChangeArrowheads="1"/>
          </p:cNvPicPr>
          <p:nvPr/>
        </p:nvPicPr>
        <p:blipFill>
          <a:blip r:embed="rId3"/>
          <a:srcRect/>
          <a:stretch>
            <a:fillRect/>
          </a:stretch>
        </p:blipFill>
        <p:spPr bwMode="auto">
          <a:xfrm>
            <a:off x="5943600" y="3657600"/>
            <a:ext cx="2536113" cy="238627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7162800" y="6488668"/>
            <a:ext cx="1981200" cy="338554"/>
          </a:xfrm>
          <a:prstGeom prst="rect">
            <a:avLst/>
          </a:prstGeom>
          <a:noFill/>
        </p:spPr>
        <p:txBody>
          <a:bodyPr wrap="square" rtlCol="0">
            <a:spAutoFit/>
          </a:bodyPr>
          <a:lstStyle/>
          <a:p>
            <a:pPr algn="r"/>
            <a:r>
              <a:rPr lang="en-US" sz="1600" dirty="0" smtClean="0"/>
              <a:t>Phillip</a:t>
            </a:r>
            <a:endParaRPr lang="en-US"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048000"/>
          </a:xfrm>
        </p:spPr>
        <p:txBody>
          <a:bodyPr>
            <a:normAutofit/>
          </a:bodyPr>
          <a:lstStyle/>
          <a:p>
            <a:pPr>
              <a:buFont typeface="Arial" pitchFamily="34" charset="0"/>
              <a:buChar char="•"/>
            </a:pPr>
            <a:r>
              <a:rPr lang="en-US" dirty="0" smtClean="0"/>
              <a:t>Planning and Strategic Management</a:t>
            </a:r>
          </a:p>
          <a:p>
            <a:pPr>
              <a:buFont typeface="Arial" pitchFamily="34" charset="0"/>
              <a:buChar char="•"/>
            </a:pPr>
            <a:r>
              <a:rPr lang="en-US" dirty="0" smtClean="0"/>
              <a:t>Ethics and Corporate Responsibility</a:t>
            </a:r>
          </a:p>
          <a:p>
            <a:pPr>
              <a:buFont typeface="Arial" pitchFamily="34" charset="0"/>
              <a:buChar char="•"/>
            </a:pPr>
            <a:r>
              <a:rPr lang="en-US" dirty="0" smtClean="0"/>
              <a:t>International Management</a:t>
            </a:r>
          </a:p>
          <a:p>
            <a:pPr>
              <a:buFont typeface="Arial" pitchFamily="34" charset="0"/>
              <a:buChar char="•"/>
            </a:pPr>
            <a:r>
              <a:rPr lang="en-US" dirty="0" smtClean="0"/>
              <a:t>Entrepreneurship</a:t>
            </a:r>
            <a:endParaRPr lang="en-US" dirty="0"/>
          </a:p>
        </p:txBody>
      </p:sp>
      <p:sp>
        <p:nvSpPr>
          <p:cNvPr id="3" name="Title 2"/>
          <p:cNvSpPr>
            <a:spLocks noGrp="1"/>
          </p:cNvSpPr>
          <p:nvPr>
            <p:ph type="title"/>
          </p:nvPr>
        </p:nvSpPr>
        <p:spPr/>
        <p:txBody>
          <a:bodyPr>
            <a:noAutofit/>
          </a:bodyPr>
          <a:lstStyle/>
          <a:p>
            <a:r>
              <a:rPr lang="en-US" sz="4000" dirty="0" smtClean="0"/>
              <a:t>Planning: </a:t>
            </a:r>
            <a:br>
              <a:rPr lang="en-US" sz="4000" dirty="0" smtClean="0"/>
            </a:br>
            <a:r>
              <a:rPr lang="en-US" sz="3600" dirty="0" smtClean="0"/>
              <a:t>Delivering Strategic Value</a:t>
            </a:r>
            <a:endParaRPr lang="en-US" sz="36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Meet Shah</a:t>
            </a:r>
            <a:endParaRPr lang="en-US" dirty="0"/>
          </a:p>
        </p:txBody>
      </p:sp>
      <p:sp>
        <p:nvSpPr>
          <p:cNvPr id="3" name="Title 2"/>
          <p:cNvSpPr>
            <a:spLocks noGrp="1"/>
          </p:cNvSpPr>
          <p:nvPr>
            <p:ph type="title"/>
          </p:nvPr>
        </p:nvSpPr>
        <p:spPr/>
        <p:txBody>
          <a:bodyPr>
            <a:noAutofit/>
          </a:bodyPr>
          <a:lstStyle/>
          <a:p>
            <a:r>
              <a:rPr lang="en-US" sz="3600" dirty="0" smtClean="0"/>
              <a:t>Establishing Vision and Mission</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76200"/>
            <a:ext cx="8153400" cy="990600"/>
          </a:xfrm>
        </p:spPr>
        <p:txBody>
          <a:bodyPr>
            <a:normAutofit fontScale="90000"/>
          </a:bodyPr>
          <a:lstStyle/>
          <a:p>
            <a:pPr algn="ctr"/>
            <a:r>
              <a:rPr lang="en-US" dirty="0" smtClean="0"/>
              <a:t>Planning: </a:t>
            </a:r>
            <a:br>
              <a:rPr lang="en-US" dirty="0" smtClean="0"/>
            </a:br>
            <a:r>
              <a:rPr lang="en-US" dirty="0" smtClean="0"/>
              <a:t>Strategic Value begins with…</a:t>
            </a:r>
            <a:endParaRPr lang="en-US" dirty="0"/>
          </a:p>
        </p:txBody>
      </p:sp>
      <p:sp>
        <p:nvSpPr>
          <p:cNvPr id="3" name="Content Placeholder 2"/>
          <p:cNvSpPr>
            <a:spLocks noGrp="1"/>
          </p:cNvSpPr>
          <p:nvPr>
            <p:ph sz="quarter" idx="1"/>
          </p:nvPr>
        </p:nvSpPr>
        <p:spPr/>
        <p:txBody>
          <a:bodyPr/>
          <a:lstStyle/>
          <a:p>
            <a:r>
              <a:rPr lang="en-US" dirty="0" smtClean="0"/>
              <a:t>Establishment of…</a:t>
            </a:r>
          </a:p>
          <a:p>
            <a:pPr lvl="1"/>
            <a:r>
              <a:rPr lang="en-US" dirty="0" smtClean="0"/>
              <a:t>Vision</a:t>
            </a:r>
          </a:p>
          <a:p>
            <a:pPr lvl="1"/>
            <a:r>
              <a:rPr lang="en-US" dirty="0" smtClean="0"/>
              <a:t>Mission</a:t>
            </a:r>
          </a:p>
          <a:p>
            <a:pPr lvl="2"/>
            <a:endParaRPr lang="en-US" dirty="0" smtClean="0"/>
          </a:p>
          <a:p>
            <a:pPr lvl="2"/>
            <a:endParaRPr lang="en-US" dirty="0"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Meet</a:t>
            </a:r>
            <a:endParaRPr lang="en-US"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76200"/>
            <a:ext cx="8153400" cy="990600"/>
          </a:xfrm>
        </p:spPr>
        <p:txBody>
          <a:bodyPr>
            <a:normAutofit fontScale="90000"/>
          </a:bodyPr>
          <a:lstStyle/>
          <a:p>
            <a:pPr algn="ctr"/>
            <a:r>
              <a:rPr lang="en-US" dirty="0" smtClean="0"/>
              <a:t>Planning: </a:t>
            </a:r>
            <a:br>
              <a:rPr lang="en-US" dirty="0" smtClean="0"/>
            </a:br>
            <a:r>
              <a:rPr lang="en-US" dirty="0" smtClean="0"/>
              <a:t>Delivering Strategic Value</a:t>
            </a:r>
            <a:endParaRPr lang="en-US" dirty="0"/>
          </a:p>
        </p:txBody>
      </p:sp>
      <p:sp>
        <p:nvSpPr>
          <p:cNvPr id="3" name="Content Placeholder 2"/>
          <p:cNvSpPr>
            <a:spLocks noGrp="1"/>
          </p:cNvSpPr>
          <p:nvPr>
            <p:ph sz="quarter" idx="1"/>
          </p:nvPr>
        </p:nvSpPr>
        <p:spPr/>
        <p:txBody>
          <a:bodyPr/>
          <a:lstStyle/>
          <a:p>
            <a:r>
              <a:rPr lang="en-US" dirty="0" smtClean="0"/>
              <a:t>How my team and I were affected…</a:t>
            </a:r>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Meet</a:t>
            </a:r>
            <a:endParaRPr lang="en-US"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Vik</a:t>
            </a:r>
            <a:r>
              <a:rPr lang="en-US" dirty="0" smtClean="0"/>
              <a:t> Reddy</a:t>
            </a:r>
            <a:endParaRPr lang="en-US" dirty="0"/>
          </a:p>
        </p:txBody>
      </p:sp>
      <p:sp>
        <p:nvSpPr>
          <p:cNvPr id="3" name="Title 2"/>
          <p:cNvSpPr>
            <a:spLocks noGrp="1"/>
          </p:cNvSpPr>
          <p:nvPr>
            <p:ph type="title"/>
          </p:nvPr>
        </p:nvSpPr>
        <p:spPr/>
        <p:txBody>
          <a:bodyPr>
            <a:noAutofit/>
          </a:bodyPr>
          <a:lstStyle/>
          <a:p>
            <a:r>
              <a:rPr lang="en-US" sz="3600" dirty="0" smtClean="0"/>
              <a:t>Understanding the Changes Around you</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normAutofit fontScale="90000"/>
          </a:bodyPr>
          <a:lstStyle/>
          <a:p>
            <a:pPr algn="ctr" eaLnBrk="1" hangingPunct="1"/>
            <a:r>
              <a:rPr lang="en-US" sz="3200" smtClean="0">
                <a:ea typeface="ＭＳ Ｐゴシック" charset="-128"/>
                <a:cs typeface="ＭＳ Ｐゴシック" charset="-128"/>
              </a:rPr>
              <a:t>Planning:</a:t>
            </a:r>
            <a:br>
              <a:rPr lang="en-US" sz="3200" smtClean="0">
                <a:ea typeface="ＭＳ Ｐゴシック" charset="-128"/>
                <a:cs typeface="ＭＳ Ｐゴシック" charset="-128"/>
              </a:rPr>
            </a:br>
            <a:r>
              <a:rPr lang="en-US" sz="3200" smtClean="0">
                <a:ea typeface="ＭＳ Ｐゴシック" charset="-128"/>
                <a:cs typeface="ＭＳ Ｐゴシック" charset="-128"/>
              </a:rPr>
              <a:t>Understanding the Changes Around You</a:t>
            </a:r>
          </a:p>
        </p:txBody>
      </p:sp>
      <p:graphicFrame>
        <p:nvGraphicFramePr>
          <p:cNvPr id="5" name="Table 4"/>
          <p:cNvGraphicFramePr>
            <a:graphicFrameLocks noGrp="1"/>
          </p:cNvGraphicFramePr>
          <p:nvPr/>
        </p:nvGraphicFramePr>
        <p:xfrm>
          <a:off x="1066800" y="1752600"/>
          <a:ext cx="7162800" cy="4645025"/>
        </p:xfrm>
        <a:graphic>
          <a:graphicData uri="http://schemas.openxmlformats.org/drawingml/2006/table">
            <a:tbl>
              <a:tblPr/>
              <a:tblGrid>
                <a:gridCol w="2387600"/>
                <a:gridCol w="2387600"/>
                <a:gridCol w="2387600"/>
              </a:tblGrid>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aramond" charset="0"/>
                          <a:ea typeface="ＭＳ Ｐゴシック" charset="-128"/>
                          <a:cs typeface="ＭＳ Ｐゴシック" charset="-128"/>
                        </a:rPr>
                        <a:t>Baby Boomers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aramond" charset="0"/>
                          <a:ea typeface="ＭＳ Ｐゴシック" charset="-128"/>
                          <a:cs typeface="ＭＳ Ｐゴシック" charset="-128"/>
                        </a:rPr>
                        <a:t>Gen-X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aramond" charset="0"/>
                          <a:ea typeface="ＭＳ Ｐゴシック" charset="-128"/>
                          <a:cs typeface="ＭＳ Ｐゴシック" charset="-128"/>
                        </a:rPr>
                        <a:t>Millenniala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1947-1964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1964-1980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1980 - Present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Vietnam, Post War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Cold War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JFK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Sexual Revolution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Globalization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Moon Landing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Disco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Green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Woodstock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AIDS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Internet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9F0"/>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Civil Rights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Digital Immigrant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aramond" charset="0"/>
                          <a:ea typeface="ＭＳ Ｐゴシック" charset="-128"/>
                          <a:cs typeface="ＭＳ Ｐゴシック" charset="-128"/>
                        </a:rPr>
                        <a:t>Digital Natives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4F8"/>
                    </a:solidFill>
                  </a:tcPr>
                </a:tc>
              </a:tr>
            </a:tbl>
          </a:graphicData>
        </a:graphic>
      </p:graphicFrame>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Vik</a:t>
            </a:r>
            <a:endParaRPr lang="en-US" sz="1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normAutofit fontScale="90000"/>
          </a:bodyPr>
          <a:lstStyle/>
          <a:p>
            <a:pPr algn="ctr" eaLnBrk="1" hangingPunct="1"/>
            <a:r>
              <a:rPr lang="en-US" sz="3200" smtClean="0">
                <a:ea typeface="ＭＳ Ｐゴシック" charset="-128"/>
                <a:cs typeface="ＭＳ Ｐゴシック" charset="-128"/>
              </a:rPr>
              <a:t>Planning:</a:t>
            </a:r>
            <a:br>
              <a:rPr lang="en-US" sz="3200" smtClean="0">
                <a:ea typeface="ＭＳ Ｐゴシック" charset="-128"/>
                <a:cs typeface="ＭＳ Ｐゴシック" charset="-128"/>
              </a:rPr>
            </a:br>
            <a:r>
              <a:rPr lang="en-US" sz="3200" smtClean="0">
                <a:ea typeface="ＭＳ Ｐゴシック" charset="-128"/>
                <a:cs typeface="ＭＳ Ｐゴシック" charset="-128"/>
              </a:rPr>
              <a:t>Understanding the Changes Around You</a:t>
            </a:r>
          </a:p>
        </p:txBody>
      </p:sp>
      <p:sp>
        <p:nvSpPr>
          <p:cNvPr id="18435"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charset="-128"/>
                <a:cs typeface="ＭＳ Ｐゴシック" charset="-128"/>
              </a:rPr>
              <a:t>Group vs. Individual</a:t>
            </a:r>
          </a:p>
        </p:txBody>
      </p:sp>
      <p:pic>
        <p:nvPicPr>
          <p:cNvPr id="18436" name="Picture 5"/>
          <p:cNvPicPr>
            <a:picLocks noChangeAspect="1"/>
          </p:cNvPicPr>
          <p:nvPr/>
        </p:nvPicPr>
        <p:blipFill>
          <a:blip r:embed="rId3"/>
          <a:srcRect/>
          <a:stretch>
            <a:fillRect/>
          </a:stretch>
        </p:blipFill>
        <p:spPr bwMode="auto">
          <a:xfrm>
            <a:off x="381000" y="3352800"/>
            <a:ext cx="2286000" cy="2286000"/>
          </a:xfrm>
          <a:prstGeom prst="rect">
            <a:avLst/>
          </a:prstGeom>
          <a:ln>
            <a:noFill/>
          </a:ln>
          <a:effectLst>
            <a:outerShdw blurRad="292100" dist="139700" dir="2700000" algn="tl" rotWithShape="0">
              <a:srgbClr val="333333">
                <a:alpha val="65000"/>
              </a:srgbClr>
            </a:outerShdw>
          </a:effectLst>
        </p:spPr>
      </p:pic>
      <p:pic>
        <p:nvPicPr>
          <p:cNvPr id="18437" name="Picture 6"/>
          <p:cNvPicPr>
            <a:picLocks noChangeAspect="1"/>
          </p:cNvPicPr>
          <p:nvPr/>
        </p:nvPicPr>
        <p:blipFill>
          <a:blip r:embed="rId4"/>
          <a:srcRect/>
          <a:stretch>
            <a:fillRect/>
          </a:stretch>
        </p:blipFill>
        <p:spPr bwMode="auto">
          <a:xfrm>
            <a:off x="2688000" y="3352800"/>
            <a:ext cx="6075000" cy="22860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7162800" y="6488668"/>
            <a:ext cx="1981200" cy="338554"/>
          </a:xfrm>
          <a:prstGeom prst="rect">
            <a:avLst/>
          </a:prstGeom>
          <a:noFill/>
        </p:spPr>
        <p:txBody>
          <a:bodyPr wrap="square" rtlCol="0">
            <a:spAutoFit/>
          </a:bodyPr>
          <a:lstStyle/>
          <a:p>
            <a:pPr algn="r"/>
            <a:r>
              <a:rPr lang="en-US" sz="1600" dirty="0" err="1" smtClean="0"/>
              <a:t>Vik</a:t>
            </a:r>
            <a:endParaRPr lang="en-US"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Asli</a:t>
            </a:r>
            <a:r>
              <a:rPr lang="en-US" dirty="0" smtClean="0"/>
              <a:t> </a:t>
            </a:r>
            <a:r>
              <a:rPr lang="en-US" dirty="0" err="1" smtClean="0"/>
              <a:t>Inci</a:t>
            </a:r>
            <a:endParaRPr lang="en-US" dirty="0"/>
          </a:p>
        </p:txBody>
      </p:sp>
      <p:sp>
        <p:nvSpPr>
          <p:cNvPr id="3" name="Title 2"/>
          <p:cNvSpPr>
            <a:spLocks noGrp="1"/>
          </p:cNvSpPr>
          <p:nvPr>
            <p:ph type="title"/>
          </p:nvPr>
        </p:nvSpPr>
        <p:spPr/>
        <p:txBody>
          <a:bodyPr>
            <a:noAutofit/>
          </a:bodyPr>
          <a:lstStyle/>
          <a:p>
            <a:r>
              <a:rPr lang="en-US" sz="3600" dirty="0" smtClean="0"/>
              <a:t>Ethical Decision Making</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Planning: Ethical Decision Making</a:t>
            </a:r>
            <a:endParaRPr lang="en-US" dirty="0"/>
          </a:p>
        </p:txBody>
      </p:sp>
      <p:sp>
        <p:nvSpPr>
          <p:cNvPr id="3" name="Content Placeholder 2"/>
          <p:cNvSpPr>
            <a:spLocks noGrp="1"/>
          </p:cNvSpPr>
          <p:nvPr>
            <p:ph idx="1"/>
          </p:nvPr>
        </p:nvSpPr>
        <p:spPr/>
        <p:txBody>
          <a:bodyPr>
            <a:normAutofit fontScale="92500"/>
          </a:bodyPr>
          <a:lstStyle/>
          <a:p>
            <a:r>
              <a:rPr lang="en-US" dirty="0" smtClean="0"/>
              <a:t>Planning</a:t>
            </a:r>
          </a:p>
          <a:p>
            <a:pPr lvl="1"/>
            <a:r>
              <a:rPr lang="en-US" dirty="0" smtClean="0"/>
              <a:t>Very important in management process </a:t>
            </a:r>
          </a:p>
          <a:p>
            <a:pPr lvl="1"/>
            <a:r>
              <a:rPr lang="en-US" dirty="0" smtClean="0"/>
              <a:t>A process for accomplishing purpose </a:t>
            </a:r>
          </a:p>
          <a:p>
            <a:pPr lvl="1"/>
            <a:r>
              <a:rPr lang="en-US" dirty="0" smtClean="0"/>
              <a:t>Helps managers understand more clearly what they want to achieve and avoid mistakes</a:t>
            </a:r>
          </a:p>
          <a:p>
            <a:pPr lvl="1"/>
            <a:endParaRPr lang="en-US" dirty="0" smtClean="0"/>
          </a:p>
          <a:p>
            <a:r>
              <a:rPr lang="en-US" dirty="0" smtClean="0"/>
              <a:t>Ethics</a:t>
            </a:r>
          </a:p>
          <a:p>
            <a:pPr lvl="1"/>
            <a:r>
              <a:rPr lang="en-US" dirty="0" smtClean="0"/>
              <a:t>System of rules that guides behavior in the world of business</a:t>
            </a:r>
          </a:p>
          <a:p>
            <a:pPr lvl="1"/>
            <a:r>
              <a:rPr lang="en-US" dirty="0" smtClean="0"/>
              <a:t>Choose among several actions that must be evaluated as morally right or wrong</a:t>
            </a:r>
          </a:p>
          <a:p>
            <a:pPr lvl="1"/>
            <a:endParaRPr lang="en-US" dirty="0" smtClean="0"/>
          </a:p>
          <a:p>
            <a:pPr lvl="1"/>
            <a:endParaRPr lang="en-US" dirty="0"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Asli</a:t>
            </a: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048000"/>
          </a:xfrm>
        </p:spPr>
        <p:txBody>
          <a:bodyPr>
            <a:normAutofit/>
          </a:bodyPr>
          <a:lstStyle/>
          <a:p>
            <a:pPr>
              <a:buFont typeface="Arial" pitchFamily="34" charset="0"/>
              <a:buChar char="•"/>
            </a:pPr>
            <a:r>
              <a:rPr lang="en-US" dirty="0" smtClean="0"/>
              <a:t>Managing</a:t>
            </a:r>
          </a:p>
          <a:p>
            <a:pPr>
              <a:buFont typeface="Arial" pitchFamily="34" charset="0"/>
              <a:buChar char="•"/>
            </a:pPr>
            <a:r>
              <a:rPr lang="en-US" dirty="0" smtClean="0"/>
              <a:t>The External Environment and </a:t>
            </a:r>
          </a:p>
          <a:p>
            <a:r>
              <a:rPr lang="en-US" dirty="0" smtClean="0"/>
              <a:t> Organizational Culture</a:t>
            </a:r>
          </a:p>
          <a:p>
            <a:pPr>
              <a:buFont typeface="Arial" pitchFamily="34" charset="0"/>
              <a:buChar char="•"/>
            </a:pPr>
            <a:r>
              <a:rPr lang="en-US" dirty="0" smtClean="0"/>
              <a:t>Managerial Decision Making</a:t>
            </a:r>
            <a:endParaRPr lang="en-US" dirty="0"/>
          </a:p>
        </p:txBody>
      </p:sp>
      <p:sp>
        <p:nvSpPr>
          <p:cNvPr id="3" name="Title 2"/>
          <p:cNvSpPr>
            <a:spLocks noGrp="1"/>
          </p:cNvSpPr>
          <p:nvPr>
            <p:ph type="title"/>
          </p:nvPr>
        </p:nvSpPr>
        <p:spPr/>
        <p:txBody>
          <a:bodyPr>
            <a:noAutofit/>
          </a:bodyPr>
          <a:lstStyle/>
          <a:p>
            <a:r>
              <a:rPr lang="en-US" sz="4000" dirty="0" smtClean="0"/>
              <a:t>Foundations of Management </a:t>
            </a:r>
            <a:endParaRPr lang="en-US" sz="40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presentations</a:t>
            </a:r>
            <a:endParaRPr lang="en-US" dirty="0"/>
          </a:p>
        </p:txBody>
      </p:sp>
      <p:sp>
        <p:nvSpPr>
          <p:cNvPr id="3" name="Content Placeholder 2"/>
          <p:cNvSpPr>
            <a:spLocks noGrp="1"/>
          </p:cNvSpPr>
          <p:nvPr>
            <p:ph idx="1"/>
          </p:nvPr>
        </p:nvSpPr>
        <p:spPr/>
        <p:txBody>
          <a:bodyPr/>
          <a:lstStyle/>
          <a:p>
            <a:r>
              <a:rPr lang="en-US" dirty="0" smtClean="0"/>
              <a:t>Plan to work together to get the task done</a:t>
            </a:r>
          </a:p>
          <a:p>
            <a:endParaRPr lang="en-US" dirty="0"/>
          </a:p>
          <a:p>
            <a:r>
              <a:rPr lang="en-US" dirty="0" smtClean="0"/>
              <a:t>Make sure we were ethical when planning </a:t>
            </a:r>
          </a:p>
          <a:p>
            <a:pPr lvl="1"/>
            <a:r>
              <a:rPr lang="en-US" dirty="0" smtClean="0"/>
              <a:t>Consistently communicated with one another</a:t>
            </a:r>
          </a:p>
          <a:p>
            <a:pPr lvl="1"/>
            <a:r>
              <a:rPr lang="en-US" dirty="0" smtClean="0"/>
              <a:t>Everyone did their partand didn’t lack off</a:t>
            </a:r>
          </a:p>
          <a:p>
            <a:pPr lvl="1"/>
            <a:r>
              <a:rPr lang="en-US" dirty="0" smtClean="0"/>
              <a:t>Make sure we met time requirements</a:t>
            </a:r>
          </a:p>
          <a:p>
            <a:pPr lvl="1"/>
            <a:r>
              <a:rPr lang="en-US" dirty="0" smtClean="0"/>
              <a:t>Completed group paper</a:t>
            </a:r>
          </a:p>
          <a:p>
            <a:pPr lvl="1">
              <a:buNone/>
            </a:pPr>
            <a:endParaRPr lang="en-US" dirty="0"/>
          </a:p>
          <a:p>
            <a:pPr lvl="1">
              <a:buNone/>
            </a:pPr>
            <a:endParaRPr lang="en-US" dirty="0" smtClean="0"/>
          </a:p>
          <a:p>
            <a:pPr lvl="1"/>
            <a:endParaRPr lang="en-US" dirty="0" smtClean="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Asli</a:t>
            </a:r>
            <a:endParaRPr lang="en-US"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&amp; Group</a:t>
            </a:r>
            <a:endParaRPr lang="en-US" dirty="0"/>
          </a:p>
        </p:txBody>
      </p:sp>
      <p:sp>
        <p:nvSpPr>
          <p:cNvPr id="3" name="Content Placeholder 2"/>
          <p:cNvSpPr>
            <a:spLocks noGrp="1"/>
          </p:cNvSpPr>
          <p:nvPr>
            <p:ph idx="1"/>
          </p:nvPr>
        </p:nvSpPr>
        <p:spPr>
          <a:xfrm>
            <a:off x="457200" y="1752600"/>
            <a:ext cx="8229600" cy="4525963"/>
          </a:xfrm>
        </p:spPr>
        <p:txBody>
          <a:bodyPr/>
          <a:lstStyle/>
          <a:p>
            <a:r>
              <a:rPr lang="en-US" dirty="0" smtClean="0"/>
              <a:t>How I was affected</a:t>
            </a:r>
          </a:p>
          <a:p>
            <a:endParaRPr lang="en-US" dirty="0" smtClean="0"/>
          </a:p>
          <a:p>
            <a:r>
              <a:rPr lang="en-US" dirty="0" smtClean="0"/>
              <a:t>How group was affected</a:t>
            </a:r>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Asli</a:t>
            </a:r>
            <a:endParaRPr lang="en-U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Valentina</a:t>
            </a:r>
            <a:r>
              <a:rPr lang="en-US" dirty="0" smtClean="0"/>
              <a:t> </a:t>
            </a:r>
            <a:r>
              <a:rPr lang="en-US" dirty="0" err="1" smtClean="0"/>
              <a:t>Yakimovich</a:t>
            </a:r>
            <a:endParaRPr lang="en-US" dirty="0"/>
          </a:p>
        </p:txBody>
      </p:sp>
      <p:sp>
        <p:nvSpPr>
          <p:cNvPr id="3" name="Title 2"/>
          <p:cNvSpPr>
            <a:spLocks noGrp="1"/>
          </p:cNvSpPr>
          <p:nvPr>
            <p:ph type="title"/>
          </p:nvPr>
        </p:nvSpPr>
        <p:spPr/>
        <p:txBody>
          <a:bodyPr>
            <a:noAutofit/>
          </a:bodyPr>
          <a:lstStyle/>
          <a:p>
            <a:r>
              <a:rPr lang="en-US" sz="3600" dirty="0" smtClean="0"/>
              <a:t>Issues and Challenges in global economy</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28600"/>
            <a:ext cx="8461248" cy="990600"/>
          </a:xfrm>
        </p:spPr>
        <p:txBody>
          <a:bodyPr>
            <a:noAutofit/>
          </a:bodyPr>
          <a:lstStyle/>
          <a:p>
            <a:r>
              <a:rPr lang="en-US" sz="3600" dirty="0" smtClean="0"/>
              <a:t>Planning: Delivering Strategic value within global economy</a:t>
            </a:r>
            <a:endParaRPr lang="en-US" sz="3600" dirty="0"/>
          </a:p>
        </p:txBody>
      </p:sp>
      <p:sp>
        <p:nvSpPr>
          <p:cNvPr id="5" name="Content Placeholder 4"/>
          <p:cNvSpPr>
            <a:spLocks noGrp="1"/>
          </p:cNvSpPr>
          <p:nvPr>
            <p:ph sz="quarter" idx="1"/>
          </p:nvPr>
        </p:nvSpPr>
        <p:spPr/>
        <p:txBody>
          <a:bodyPr>
            <a:normAutofit/>
          </a:bodyPr>
          <a:lstStyle/>
          <a:p>
            <a:r>
              <a:rPr lang="en-US" sz="4400" b="1" dirty="0" smtClean="0">
                <a:solidFill>
                  <a:schemeClr val="accent5">
                    <a:lumMod val="75000"/>
                  </a:schemeClr>
                </a:solidFill>
              </a:rPr>
              <a:t>SWOT ANALYSIS</a:t>
            </a:r>
          </a:p>
          <a:p>
            <a:pPr lvl="1">
              <a:buFont typeface="Wingdings" pitchFamily="2" charset="2"/>
              <a:buChar char="Ø"/>
            </a:pPr>
            <a:r>
              <a:rPr lang="en-US" sz="3600" b="1" dirty="0" smtClean="0">
                <a:solidFill>
                  <a:schemeClr val="accent4">
                    <a:lumMod val="60000"/>
                    <a:lumOff val="40000"/>
                  </a:schemeClr>
                </a:solidFill>
              </a:rPr>
              <a:t>Strength</a:t>
            </a:r>
            <a:r>
              <a:rPr lang="en-US" sz="3000" dirty="0" smtClean="0"/>
              <a:t>: Instant exposure to global economy </a:t>
            </a:r>
          </a:p>
          <a:p>
            <a:pPr lvl="3">
              <a:buFont typeface="Wingdings" pitchFamily="2" charset="2"/>
              <a:buChar char="q"/>
            </a:pPr>
            <a:r>
              <a:rPr lang="en-US" sz="2800" dirty="0" smtClean="0"/>
              <a:t>	BRIC vs. PIGS</a:t>
            </a:r>
          </a:p>
          <a:p>
            <a:pPr lvl="1">
              <a:buFont typeface="Wingdings" pitchFamily="2" charset="2"/>
              <a:buChar char="Ø"/>
            </a:pPr>
            <a:r>
              <a:rPr lang="en-US" sz="3600" b="1" dirty="0" smtClean="0">
                <a:solidFill>
                  <a:schemeClr val="accent4">
                    <a:lumMod val="60000"/>
                    <a:lumOff val="40000"/>
                  </a:schemeClr>
                </a:solidFill>
              </a:rPr>
              <a:t>Opportunities</a:t>
            </a:r>
            <a:r>
              <a:rPr lang="en-US" sz="3000" dirty="0" smtClean="0"/>
              <a:t>: Develop and exercise logical and critical thinking</a:t>
            </a:r>
          </a:p>
          <a:p>
            <a:pPr lvl="3">
              <a:buFont typeface="Wingdings" pitchFamily="2" charset="2"/>
              <a:buChar char="q"/>
            </a:pPr>
            <a:r>
              <a:rPr lang="en-US" sz="2800" dirty="0" smtClean="0"/>
              <a:t>	 Figure out things that drive the economy of the countries in 2 categories</a:t>
            </a:r>
            <a:endParaRPr lang="en-US" dirty="0"/>
          </a:p>
        </p:txBody>
      </p:sp>
      <p:sp>
        <p:nvSpPr>
          <p:cNvPr id="6" name="TextBox 5"/>
          <p:cNvSpPr txBox="1"/>
          <p:nvPr/>
        </p:nvSpPr>
        <p:spPr>
          <a:xfrm>
            <a:off x="7162800" y="6488668"/>
            <a:ext cx="1981200" cy="338554"/>
          </a:xfrm>
          <a:prstGeom prst="rect">
            <a:avLst/>
          </a:prstGeom>
          <a:noFill/>
        </p:spPr>
        <p:txBody>
          <a:bodyPr wrap="square" rtlCol="0">
            <a:spAutoFit/>
          </a:bodyPr>
          <a:lstStyle/>
          <a:p>
            <a:pPr algn="r"/>
            <a:r>
              <a:rPr lang="en-US" sz="1600" dirty="0" err="1" smtClean="0"/>
              <a:t>Valentina</a:t>
            </a:r>
            <a:endParaRPr lang="en-US"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75000"/>
                  </a:schemeClr>
                </a:solidFill>
              </a:rPr>
              <a:t>SWOT Analysis Cont.</a:t>
            </a:r>
            <a:endParaRPr lang="en-US" dirty="0">
              <a:solidFill>
                <a:schemeClr val="accent5">
                  <a:lumMod val="75000"/>
                </a:schemeClr>
              </a:solidFill>
            </a:endParaRPr>
          </a:p>
        </p:txBody>
      </p:sp>
      <p:sp>
        <p:nvSpPr>
          <p:cNvPr id="3" name="Content Placeholder 2"/>
          <p:cNvSpPr>
            <a:spLocks noGrp="1"/>
          </p:cNvSpPr>
          <p:nvPr>
            <p:ph sz="quarter" idx="1"/>
          </p:nvPr>
        </p:nvSpPr>
        <p:spPr/>
        <p:txBody>
          <a:bodyPr/>
          <a:lstStyle/>
          <a:p>
            <a:pPr>
              <a:buFont typeface="Wingdings" pitchFamily="2" charset="2"/>
              <a:buChar char="Ø"/>
            </a:pPr>
            <a:r>
              <a:rPr lang="en-US" sz="4000" b="1" dirty="0" smtClean="0">
                <a:solidFill>
                  <a:schemeClr val="accent3">
                    <a:lumMod val="60000"/>
                    <a:lumOff val="40000"/>
                  </a:schemeClr>
                </a:solidFill>
              </a:rPr>
              <a:t>Weaknesses</a:t>
            </a:r>
            <a:r>
              <a:rPr lang="en-US" dirty="0" smtClean="0"/>
              <a:t>: more interaction</a:t>
            </a:r>
          </a:p>
          <a:p>
            <a:pPr lvl="2">
              <a:buFont typeface="Wingdings" pitchFamily="2" charset="2"/>
              <a:buChar char="q"/>
            </a:pPr>
            <a:r>
              <a:rPr lang="en-US" dirty="0" smtClean="0"/>
              <a:t> ex. the ability to interact with the guest from Italy</a:t>
            </a:r>
          </a:p>
          <a:p>
            <a:pPr lvl="2">
              <a:buFont typeface="Wingdings" pitchFamily="2" charset="2"/>
              <a:buChar char="q"/>
            </a:pPr>
            <a:r>
              <a:rPr lang="en-US" dirty="0" smtClean="0"/>
              <a:t> getting different perspective on the global/local economy	</a:t>
            </a:r>
          </a:p>
          <a:p>
            <a:pPr>
              <a:buFont typeface="Wingdings" pitchFamily="2" charset="2"/>
              <a:buChar char="Ø"/>
            </a:pPr>
            <a:r>
              <a:rPr lang="en-US" sz="3600" b="1" dirty="0" smtClean="0">
                <a:solidFill>
                  <a:schemeClr val="accent3">
                    <a:lumMod val="60000"/>
                    <a:lumOff val="40000"/>
                  </a:schemeClr>
                </a:solidFill>
              </a:rPr>
              <a:t>Threats leading to Potential Benefits:</a:t>
            </a:r>
          </a:p>
          <a:p>
            <a:pPr lvl="2">
              <a:buFont typeface="Wingdings" pitchFamily="2" charset="2"/>
              <a:buChar char="q"/>
            </a:pPr>
            <a:r>
              <a:rPr lang="en-US" dirty="0" smtClean="0"/>
              <a:t> Innovative way of teaching</a:t>
            </a:r>
          </a:p>
          <a:p>
            <a:pPr lvl="2">
              <a:buFont typeface="Wingdings" pitchFamily="2" charset="2"/>
              <a:buChar char="q"/>
            </a:pPr>
            <a:r>
              <a:rPr lang="en-US" dirty="0" smtClean="0"/>
              <a:t> Letting each student plan out and conduct a lecture </a:t>
            </a:r>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Valentina</a:t>
            </a:r>
            <a:endParaRPr lang="en-US"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a:noFill/>
        </p:spPr>
        <p:txBody>
          <a:bodyPr>
            <a:normAutofit fontScale="90000"/>
          </a:bodyPr>
          <a:lstStyle/>
          <a:p>
            <a:r>
              <a:rPr lang="en-US" dirty="0" smtClean="0"/>
              <a:t>Group vs. Individual Development</a:t>
            </a:r>
            <a:endParaRPr lang="en-US" dirty="0"/>
          </a:p>
        </p:txBody>
      </p:sp>
      <p:sp>
        <p:nvSpPr>
          <p:cNvPr id="3" name="Content Placeholder 2"/>
          <p:cNvSpPr>
            <a:spLocks noGrp="1"/>
          </p:cNvSpPr>
          <p:nvPr>
            <p:ph sz="quarter" idx="1"/>
          </p:nvPr>
        </p:nvSpPr>
        <p:spPr/>
        <p:txBody>
          <a:bodyPr/>
          <a:lstStyle/>
          <a:p>
            <a:pPr>
              <a:buFont typeface="Wingdings" pitchFamily="2" charset="2"/>
              <a:buChar char="Ø"/>
            </a:pPr>
            <a:r>
              <a:rPr lang="en-US" sz="4000" b="1" dirty="0" smtClean="0">
                <a:solidFill>
                  <a:schemeClr val="accent3">
                    <a:lumMod val="60000"/>
                    <a:lumOff val="40000"/>
                  </a:schemeClr>
                </a:solidFill>
              </a:rPr>
              <a:t>Group project:</a:t>
            </a:r>
          </a:p>
          <a:p>
            <a:pPr lvl="1">
              <a:buFont typeface="Wingdings" pitchFamily="2" charset="2"/>
              <a:buChar char="q"/>
            </a:pPr>
            <a:r>
              <a:rPr lang="en-US" dirty="0" smtClean="0"/>
              <a:t>	Diversity: each group consisted of 1 international individual</a:t>
            </a:r>
          </a:p>
          <a:p>
            <a:pPr lvl="1">
              <a:buFont typeface="Wingdings" pitchFamily="2" charset="2"/>
              <a:buChar char="q"/>
            </a:pPr>
            <a:r>
              <a:rPr lang="en-US" dirty="0" smtClean="0"/>
              <a:t>  Issues involved in managing groups</a:t>
            </a:r>
          </a:p>
          <a:p>
            <a:pPr>
              <a:buFont typeface="Wingdings" pitchFamily="2" charset="2"/>
              <a:buChar char="Ø"/>
            </a:pPr>
            <a:r>
              <a:rPr lang="en-US" sz="4000" b="1" dirty="0" smtClean="0">
                <a:solidFill>
                  <a:schemeClr val="accent3">
                    <a:lumMod val="60000"/>
                    <a:lumOff val="40000"/>
                  </a:schemeClr>
                </a:solidFill>
              </a:rPr>
              <a:t> Individual Development:</a:t>
            </a:r>
          </a:p>
          <a:p>
            <a:pPr lvl="1">
              <a:buFont typeface="Wingdings" pitchFamily="2" charset="2"/>
              <a:buChar char="q"/>
            </a:pPr>
            <a:r>
              <a:rPr lang="en-US" dirty="0" smtClean="0"/>
              <a:t>  Presenting a chapter from the book and an individual paper</a:t>
            </a:r>
          </a:p>
          <a:p>
            <a:pPr lvl="1">
              <a:buFont typeface="Wingdings" pitchFamily="2" charset="2"/>
              <a:buChar char="q"/>
            </a:pPr>
            <a:r>
              <a:rPr lang="en-US" dirty="0" smtClean="0"/>
              <a:t>  Plan and deliver skills acquired from class</a:t>
            </a:r>
          </a:p>
          <a:p>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err="1" smtClean="0"/>
              <a:t>Valentina</a:t>
            </a:r>
            <a:endParaRPr lang="en-US"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048000"/>
          </a:xfrm>
        </p:spPr>
        <p:txBody>
          <a:bodyPr>
            <a:normAutofit/>
          </a:bodyPr>
          <a:lstStyle/>
          <a:p>
            <a:pPr>
              <a:buFont typeface="Arial" pitchFamily="34" charset="0"/>
              <a:buChar char="•"/>
            </a:pPr>
            <a:r>
              <a:rPr lang="en-US" dirty="0" smtClean="0"/>
              <a:t>Organization Structure</a:t>
            </a:r>
          </a:p>
          <a:p>
            <a:pPr>
              <a:buFont typeface="Arial" pitchFamily="34" charset="0"/>
              <a:buChar char="•"/>
            </a:pPr>
            <a:r>
              <a:rPr lang="en-US" dirty="0" smtClean="0"/>
              <a:t>Organizational Agility</a:t>
            </a:r>
          </a:p>
          <a:p>
            <a:pPr>
              <a:buFont typeface="Arial" pitchFamily="34" charset="0"/>
              <a:buChar char="•"/>
            </a:pPr>
            <a:r>
              <a:rPr lang="en-US" dirty="0" smtClean="0"/>
              <a:t>Human Resources Management</a:t>
            </a:r>
          </a:p>
          <a:p>
            <a:pPr>
              <a:buFont typeface="Arial" pitchFamily="34" charset="0"/>
              <a:buChar char="•"/>
            </a:pPr>
            <a:r>
              <a:rPr lang="en-US" dirty="0" smtClean="0"/>
              <a:t>Managing the Diverse Workforce</a:t>
            </a:r>
            <a:endParaRPr lang="en-US" dirty="0"/>
          </a:p>
        </p:txBody>
      </p:sp>
      <p:sp>
        <p:nvSpPr>
          <p:cNvPr id="3" name="Title 2"/>
          <p:cNvSpPr>
            <a:spLocks noGrp="1"/>
          </p:cNvSpPr>
          <p:nvPr>
            <p:ph type="title"/>
          </p:nvPr>
        </p:nvSpPr>
        <p:spPr/>
        <p:txBody>
          <a:bodyPr>
            <a:noAutofit/>
          </a:bodyPr>
          <a:lstStyle/>
          <a:p>
            <a:r>
              <a:rPr lang="en-US" sz="4000" dirty="0" smtClean="0"/>
              <a:t>Organizing:</a:t>
            </a:r>
            <a:br>
              <a:rPr lang="en-US" sz="4000" dirty="0" smtClean="0"/>
            </a:br>
            <a:r>
              <a:rPr lang="en-US" sz="3500" dirty="0" smtClean="0"/>
              <a:t>Building a Dynamic Organization</a:t>
            </a:r>
            <a:endParaRPr lang="en-US" sz="35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Shafali</a:t>
            </a:r>
            <a:r>
              <a:rPr lang="en-US" dirty="0" smtClean="0"/>
              <a:t> </a:t>
            </a:r>
            <a:r>
              <a:rPr lang="en-US" dirty="0" err="1" smtClean="0"/>
              <a:t>Dua</a:t>
            </a:r>
            <a:endParaRPr lang="en-US" dirty="0"/>
          </a:p>
        </p:txBody>
      </p:sp>
      <p:sp>
        <p:nvSpPr>
          <p:cNvPr id="3" name="Title 2"/>
          <p:cNvSpPr>
            <a:spLocks noGrp="1"/>
          </p:cNvSpPr>
          <p:nvPr>
            <p:ph type="title"/>
          </p:nvPr>
        </p:nvSpPr>
        <p:spPr/>
        <p:txBody>
          <a:bodyPr>
            <a:noAutofit/>
          </a:bodyPr>
          <a:lstStyle/>
          <a:p>
            <a:r>
              <a:rPr lang="en-US" sz="3600" dirty="0" smtClean="0"/>
              <a:t>Organization Structure</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12775" y="228600"/>
            <a:ext cx="8153400" cy="990600"/>
          </a:xfrm>
        </p:spPr>
        <p:txBody>
          <a:bodyPr>
            <a:normAutofit fontScale="90000"/>
          </a:bodyPr>
          <a:lstStyle/>
          <a:p>
            <a:r>
              <a:rPr lang="en-US" smtClean="0"/>
              <a:t>Fundamentals of Organizing</a:t>
            </a:r>
          </a:p>
        </p:txBody>
      </p:sp>
      <p:sp>
        <p:nvSpPr>
          <p:cNvPr id="16386" name="Content Placeholder 2"/>
          <p:cNvSpPr>
            <a:spLocks noGrp="1"/>
          </p:cNvSpPr>
          <p:nvPr>
            <p:ph sz="quarter" idx="1"/>
          </p:nvPr>
        </p:nvSpPr>
        <p:spPr>
          <a:xfrm>
            <a:off x="612775" y="1600200"/>
            <a:ext cx="8153400" cy="4495800"/>
          </a:xfrm>
        </p:spPr>
        <p:txBody>
          <a:bodyPr/>
          <a:lstStyle/>
          <a:p>
            <a:pPr>
              <a:buFont typeface="Wingdings" pitchFamily="2" charset="2"/>
              <a:buNone/>
            </a:pPr>
            <a:endParaRPr lang="en-US" sz="2500" smtClean="0">
              <a:latin typeface="Arial" charset="0"/>
            </a:endParaRPr>
          </a:p>
          <a:p>
            <a:pPr>
              <a:buFont typeface="Wingdings" pitchFamily="2" charset="2"/>
              <a:buChar char="§"/>
            </a:pPr>
            <a:r>
              <a:rPr lang="en-US" smtClean="0"/>
              <a:t>If Strategy &amp; structure are aligned =success</a:t>
            </a:r>
          </a:p>
          <a:p>
            <a:pPr>
              <a:buFont typeface="Wingdings" pitchFamily="2" charset="2"/>
              <a:buChar char="§"/>
            </a:pPr>
            <a:r>
              <a:rPr lang="en-US" smtClean="0"/>
              <a:t>Strategy-Each person in class contributes to the discussion/forum  </a:t>
            </a:r>
          </a:p>
          <a:p>
            <a:pPr>
              <a:buFont typeface="Wingdings" pitchFamily="2" charset="2"/>
              <a:buChar char="§"/>
            </a:pPr>
            <a:r>
              <a:rPr lang="en-US" smtClean="0"/>
              <a:t>Structure-Our strategy has been to contribute ideas on wikispace and email   </a:t>
            </a:r>
          </a:p>
          <a:p>
            <a:pPr>
              <a:buFont typeface="Wingdings" pitchFamily="2" charset="2"/>
              <a:buChar char="§"/>
            </a:pPr>
            <a:r>
              <a:rPr lang="en-US" smtClean="0"/>
              <a:t>Differentiation-Teams split on skill set</a:t>
            </a:r>
          </a:p>
          <a:p>
            <a:pPr>
              <a:buFont typeface="Wingdings" pitchFamily="2" charset="2"/>
              <a:buChar char="§"/>
            </a:pPr>
            <a:r>
              <a:rPr lang="en-US" smtClean="0"/>
              <a:t>Integration-Result is overall product</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err="1" smtClean="0"/>
              <a:t>Shafali</a:t>
            </a:r>
            <a:endParaRPr lang="en-US" sz="1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612775" y="228600"/>
            <a:ext cx="8153400" cy="990600"/>
          </a:xfrm>
        </p:spPr>
        <p:txBody>
          <a:bodyPr/>
          <a:lstStyle/>
          <a:p>
            <a:r>
              <a:rPr lang="en-US" smtClean="0"/>
              <a:t>Vertical Structure</a:t>
            </a:r>
          </a:p>
        </p:txBody>
      </p:sp>
      <p:sp>
        <p:nvSpPr>
          <p:cNvPr id="18434" name="Content Placeholder 2"/>
          <p:cNvSpPr>
            <a:spLocks noGrp="1"/>
          </p:cNvSpPr>
          <p:nvPr>
            <p:ph sz="quarter" idx="1"/>
          </p:nvPr>
        </p:nvSpPr>
        <p:spPr>
          <a:xfrm>
            <a:off x="612775" y="1600200"/>
            <a:ext cx="8153400" cy="4495800"/>
          </a:xfrm>
        </p:spPr>
        <p:txBody>
          <a:bodyPr/>
          <a:lstStyle/>
          <a:p>
            <a:r>
              <a:rPr lang="en-US" smtClean="0"/>
              <a:t>Corporate Governance-(who ensures goals are met)</a:t>
            </a:r>
          </a:p>
          <a:p>
            <a:r>
              <a:rPr lang="en-US" smtClean="0"/>
              <a:t>Authority-resides in positions</a:t>
            </a:r>
          </a:p>
          <a:p>
            <a:r>
              <a:rPr lang="en-US" smtClean="0"/>
              <a:t>Delegation-important at all levels</a:t>
            </a:r>
          </a:p>
          <a:p>
            <a:r>
              <a:rPr lang="en-US" smtClean="0"/>
              <a:t>Hierarchy-levels in our class structure</a:t>
            </a:r>
          </a:p>
          <a:p>
            <a:r>
              <a:rPr lang="en-US" smtClean="0"/>
              <a:t>Responsibility</a:t>
            </a:r>
          </a:p>
          <a:p>
            <a:r>
              <a:rPr lang="en-US" smtClean="0"/>
              <a:t>Accountability</a:t>
            </a:r>
          </a:p>
          <a:p>
            <a:r>
              <a:rPr lang="en-US" smtClean="0"/>
              <a:t>MGMT 505 has become decentralized </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err="1" smtClean="0"/>
              <a:t>Shafali</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Angela </a:t>
            </a:r>
            <a:r>
              <a:rPr lang="en-US" dirty="0" err="1" smtClean="0"/>
              <a:t>Sergonis</a:t>
            </a:r>
            <a:endParaRPr lang="en-US" dirty="0"/>
          </a:p>
        </p:txBody>
      </p:sp>
      <p:sp>
        <p:nvSpPr>
          <p:cNvPr id="3" name="Title 2"/>
          <p:cNvSpPr>
            <a:spLocks noGrp="1"/>
          </p:cNvSpPr>
          <p:nvPr>
            <p:ph type="title"/>
          </p:nvPr>
        </p:nvSpPr>
        <p:spPr/>
        <p:txBody>
          <a:bodyPr/>
          <a:lstStyle/>
          <a:p>
            <a:r>
              <a:rPr lang="en-US" dirty="0" smtClean="0"/>
              <a:t>Managing</a:t>
            </a:r>
            <a:endParaRPr lang="en-US"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Julio </a:t>
            </a:r>
            <a:r>
              <a:rPr lang="en-US" dirty="0" err="1" smtClean="0"/>
              <a:t>Fiallos</a:t>
            </a:r>
            <a:endParaRPr lang="en-US" dirty="0"/>
          </a:p>
        </p:txBody>
      </p:sp>
      <p:sp>
        <p:nvSpPr>
          <p:cNvPr id="3" name="Title 2"/>
          <p:cNvSpPr>
            <a:spLocks noGrp="1"/>
          </p:cNvSpPr>
          <p:nvPr>
            <p:ph type="title"/>
          </p:nvPr>
        </p:nvSpPr>
        <p:spPr/>
        <p:txBody>
          <a:bodyPr>
            <a:noAutofit/>
          </a:bodyPr>
          <a:lstStyle/>
          <a:p>
            <a:r>
              <a:rPr lang="en-US" sz="3600" dirty="0" smtClean="0"/>
              <a:t>The Matrix Organization &amp; Coordination</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Matrix Organization</a:t>
            </a:r>
            <a:endParaRPr lang="en-US" dirty="0"/>
          </a:p>
        </p:txBody>
      </p:sp>
      <p:sp>
        <p:nvSpPr>
          <p:cNvPr id="3" name="Content Placeholder 2"/>
          <p:cNvSpPr>
            <a:spLocks noGrp="1"/>
          </p:cNvSpPr>
          <p:nvPr>
            <p:ph sz="quarter" idx="1"/>
          </p:nvPr>
        </p:nvSpPr>
        <p:spPr/>
        <p:txBody>
          <a:bodyPr/>
          <a:lstStyle/>
          <a:p>
            <a:r>
              <a:rPr lang="en-US" sz="3600" dirty="0" smtClean="0"/>
              <a:t>An organization composed of dual reporting relationships in which some managers report to two boss superiors – a functional manager and a divisional manager.</a:t>
            </a:r>
          </a:p>
          <a:p>
            <a:endParaRPr lang="en-US" dirty="0"/>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Julio</a:t>
            </a:r>
            <a:endParaRPr lang="en-US" sz="16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Font typeface="Wingdings" pitchFamily="2" charset="2"/>
              <a:buChar char="q"/>
            </a:pPr>
            <a:r>
              <a:rPr lang="en-US" sz="3600" dirty="0" smtClean="0"/>
              <a:t>Time, Sports Illustrated, People</a:t>
            </a:r>
          </a:p>
          <a:p>
            <a:pPr>
              <a:buFont typeface="Wingdings" pitchFamily="2" charset="2"/>
              <a:buChar char="q"/>
            </a:pPr>
            <a:r>
              <a:rPr lang="en-US" sz="3600" dirty="0" smtClean="0"/>
              <a:t>Production managers report both to the individual publishers and editors of each title and to a senior corporate executive in charge of production.</a:t>
            </a:r>
            <a:endParaRPr lang="en-US" sz="3600" dirty="0"/>
          </a:p>
        </p:txBody>
      </p:sp>
      <p:pic>
        <p:nvPicPr>
          <p:cNvPr id="4" name="Content Placeholder 5" descr="309f1d66d36b0c86.jpg"/>
          <p:cNvPicPr>
            <a:picLocks noGrp="1" noChangeAspect="1"/>
          </p:cNvPicPr>
          <p:nvPr>
            <p:ph idx="1"/>
          </p:nvPr>
        </p:nvPicPr>
        <p:blipFill>
          <a:blip r:embed="rId3" cstate="print"/>
          <a:stretch>
            <a:fillRect/>
          </a:stretch>
        </p:blipFill>
        <p:spPr>
          <a:xfrm>
            <a:off x="2286000" y="152400"/>
            <a:ext cx="4267200" cy="990600"/>
          </a:xfrm>
        </p:spPr>
      </p:pic>
      <p:sp>
        <p:nvSpPr>
          <p:cNvPr id="5" name="TextBox 4"/>
          <p:cNvSpPr txBox="1"/>
          <p:nvPr/>
        </p:nvSpPr>
        <p:spPr>
          <a:xfrm>
            <a:off x="7162800" y="6519446"/>
            <a:ext cx="1981200" cy="338554"/>
          </a:xfrm>
          <a:prstGeom prst="rect">
            <a:avLst/>
          </a:prstGeom>
          <a:noFill/>
        </p:spPr>
        <p:txBody>
          <a:bodyPr wrap="square" rtlCol="0">
            <a:spAutoFit/>
          </a:bodyPr>
          <a:lstStyle/>
          <a:p>
            <a:pPr algn="r"/>
            <a:r>
              <a:rPr lang="en-US" sz="1600" dirty="0" smtClean="0"/>
              <a:t>Julio</a:t>
            </a:r>
            <a:endParaRPr lang="en-US" sz="1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MGMT-505 Class</a:t>
            </a:r>
            <a:endParaRPr lang="en-US" dirty="0"/>
          </a:p>
        </p:txBody>
      </p:sp>
      <p:sp>
        <p:nvSpPr>
          <p:cNvPr id="3" name="Content Placeholder 2"/>
          <p:cNvSpPr>
            <a:spLocks noGrp="1"/>
          </p:cNvSpPr>
          <p:nvPr>
            <p:ph sz="quarter" idx="1"/>
          </p:nvPr>
        </p:nvSpPr>
        <p:spPr/>
        <p:txBody>
          <a:bodyPr/>
          <a:lstStyle/>
          <a:p>
            <a:r>
              <a:rPr lang="en-US" sz="4000" dirty="0" smtClean="0"/>
              <a:t>Team leaders report to individual members (classmates) of their team and to a project manager (i.e. Angela)</a:t>
            </a:r>
          </a:p>
          <a:p>
            <a:endParaRPr lang="en-US" dirty="0"/>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Julio</a:t>
            </a: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Coordination by Plan</a:t>
            </a:r>
            <a:endParaRPr lang="en-US" dirty="0"/>
          </a:p>
        </p:txBody>
      </p:sp>
      <p:sp>
        <p:nvSpPr>
          <p:cNvPr id="3" name="Content Placeholder 2"/>
          <p:cNvSpPr>
            <a:spLocks noGrp="1"/>
          </p:cNvSpPr>
          <p:nvPr>
            <p:ph sz="quarter" idx="1"/>
          </p:nvPr>
        </p:nvSpPr>
        <p:spPr/>
        <p:txBody>
          <a:bodyPr>
            <a:noAutofit/>
          </a:bodyPr>
          <a:lstStyle/>
          <a:p>
            <a:r>
              <a:rPr lang="en-US" sz="2800" dirty="0" smtClean="0"/>
              <a:t>Interdependent units are required to meet deadlines and objectives that contribute to a common goal</a:t>
            </a:r>
          </a:p>
          <a:p>
            <a:r>
              <a:rPr lang="en-US" sz="2800" dirty="0" smtClean="0"/>
              <a:t>Interdependent units are free to modify and adapt their actions as long as they meet deadlines and targets.</a:t>
            </a:r>
          </a:p>
          <a:p>
            <a:r>
              <a:rPr lang="en-US" sz="2800" dirty="0" smtClean="0"/>
              <a:t>Example: Final Presentation</a:t>
            </a:r>
          </a:p>
          <a:p>
            <a:pPr lvl="1"/>
            <a:r>
              <a:rPr lang="en-US" sz="2800" dirty="0" smtClean="0"/>
              <a:t>Teams must deliver their PPT slides by 9:00 a.m. Wednesday</a:t>
            </a:r>
          </a:p>
          <a:p>
            <a:pPr lvl="1"/>
            <a:r>
              <a:rPr lang="en-US" sz="2800" dirty="0" smtClean="0"/>
              <a:t>Team members have the flexibility of choosing any topic as long as it pertains to their teams’ section/concepts</a:t>
            </a:r>
            <a:endParaRPr lang="en-US" sz="2800" dirty="0"/>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Julio</a:t>
            </a:r>
            <a:endParaRPr lang="en-US" sz="16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Coordination by Mutual Adjustment</a:t>
            </a:r>
            <a:endParaRPr lang="en-US" dirty="0"/>
          </a:p>
        </p:txBody>
      </p:sp>
      <p:sp>
        <p:nvSpPr>
          <p:cNvPr id="3" name="Content Placeholder 2"/>
          <p:cNvSpPr>
            <a:spLocks noGrp="1"/>
          </p:cNvSpPr>
          <p:nvPr>
            <p:ph sz="quarter" idx="1"/>
          </p:nvPr>
        </p:nvSpPr>
        <p:spPr/>
        <p:txBody>
          <a:bodyPr/>
          <a:lstStyle/>
          <a:p>
            <a:r>
              <a:rPr lang="en-US" sz="3600" dirty="0" smtClean="0"/>
              <a:t>Units interact with one another to make accommodations to achieve flexible coordination.</a:t>
            </a:r>
          </a:p>
          <a:p>
            <a:pPr lvl="1"/>
            <a:r>
              <a:rPr lang="en-US" sz="3600" dirty="0" smtClean="0"/>
              <a:t> E-mail</a:t>
            </a:r>
          </a:p>
          <a:p>
            <a:pPr lvl="1"/>
            <a:r>
              <a:rPr lang="en-US" sz="3600" dirty="0" smtClean="0"/>
              <a:t> </a:t>
            </a:r>
            <a:r>
              <a:rPr lang="en-US" sz="3600" dirty="0" err="1" smtClean="0"/>
              <a:t>Wikispace</a:t>
            </a:r>
            <a:endParaRPr lang="en-US" sz="3600" dirty="0" smtClean="0"/>
          </a:p>
          <a:p>
            <a:pPr>
              <a:buNone/>
            </a:pPr>
            <a:endParaRPr lang="en-US" dirty="0"/>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Julio</a:t>
            </a:r>
            <a:endParaRPr lang="en-US" sz="16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Terrance McCue</a:t>
            </a:r>
            <a:endParaRPr lang="en-US" dirty="0"/>
          </a:p>
        </p:txBody>
      </p:sp>
      <p:sp>
        <p:nvSpPr>
          <p:cNvPr id="3" name="Title 2"/>
          <p:cNvSpPr>
            <a:spLocks noGrp="1"/>
          </p:cNvSpPr>
          <p:nvPr>
            <p:ph type="title"/>
          </p:nvPr>
        </p:nvSpPr>
        <p:spPr/>
        <p:txBody>
          <a:bodyPr>
            <a:noAutofit/>
          </a:bodyPr>
          <a:lstStyle/>
          <a:p>
            <a:r>
              <a:rPr lang="en-US" sz="3600" dirty="0" smtClean="0"/>
              <a:t>Organizational Agility</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612648" y="152400"/>
            <a:ext cx="8153400" cy="990600"/>
          </a:xfrm>
        </p:spPr>
        <p:txBody>
          <a:bodyPr>
            <a:noAutofit/>
          </a:bodyPr>
          <a:lstStyle/>
          <a:p>
            <a:r>
              <a:rPr lang="en-US" dirty="0"/>
              <a:t>What is organizational agility?</a:t>
            </a:r>
          </a:p>
        </p:txBody>
      </p:sp>
      <p:sp>
        <p:nvSpPr>
          <p:cNvPr id="4101" name="Rectangle 5"/>
          <p:cNvSpPr>
            <a:spLocks noGrp="1" noChangeArrowheads="1"/>
          </p:cNvSpPr>
          <p:nvPr>
            <p:ph type="body" idx="1"/>
          </p:nvPr>
        </p:nvSpPr>
        <p:spPr/>
        <p:txBody>
          <a:bodyPr/>
          <a:lstStyle/>
          <a:p>
            <a:endParaRPr lang="en-US" dirty="0"/>
          </a:p>
          <a:p>
            <a:endParaRPr lang="en-US" dirty="0"/>
          </a:p>
          <a:p>
            <a:r>
              <a:rPr lang="en-US" sz="3600" dirty="0"/>
              <a:t>Organizational agility is a business’s ability to quickly adapt and respond to changing demands.</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TJ</a:t>
            </a:r>
            <a:endParaRPr lang="en-US" sz="16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normAutofit fontScale="90000"/>
          </a:bodyPr>
          <a:lstStyle/>
          <a:p>
            <a:r>
              <a:rPr lang="en-US" sz="4000"/>
              <a:t>Key Processes in Organizational Agility</a:t>
            </a:r>
          </a:p>
        </p:txBody>
      </p:sp>
      <p:sp>
        <p:nvSpPr>
          <p:cNvPr id="2053" name="Rectangle 5"/>
          <p:cNvSpPr>
            <a:spLocks noGrp="1" noChangeArrowheads="1"/>
          </p:cNvSpPr>
          <p:nvPr>
            <p:ph type="body" idx="1"/>
          </p:nvPr>
        </p:nvSpPr>
        <p:spPr/>
        <p:txBody>
          <a:bodyPr/>
          <a:lstStyle/>
          <a:p>
            <a:r>
              <a:rPr lang="en-US"/>
              <a:t>Responsiveness</a:t>
            </a:r>
          </a:p>
          <a:p>
            <a:endParaRPr lang="en-US"/>
          </a:p>
          <a:p>
            <a:r>
              <a:rPr lang="en-US"/>
              <a:t>Flexibility</a:t>
            </a:r>
          </a:p>
          <a:p>
            <a:endParaRPr lang="en-US"/>
          </a:p>
          <a:p>
            <a:r>
              <a:rPr lang="en-US"/>
              <a:t>Learning Organization</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TJ</a:t>
            </a:r>
            <a:endParaRPr lang="en-US" sz="16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Responsiveness</a:t>
            </a:r>
          </a:p>
        </p:txBody>
      </p:sp>
      <p:sp>
        <p:nvSpPr>
          <p:cNvPr id="5123" name="Rectangle 3"/>
          <p:cNvSpPr>
            <a:spLocks noGrp="1" noChangeArrowheads="1"/>
          </p:cNvSpPr>
          <p:nvPr>
            <p:ph type="body" sz="half" idx="1"/>
          </p:nvPr>
        </p:nvSpPr>
        <p:spPr/>
        <p:txBody>
          <a:bodyPr/>
          <a:lstStyle/>
          <a:p>
            <a:r>
              <a:rPr lang="en-US" dirty="0"/>
              <a:t>Organizations must act quick and adapt to fast changing demands</a:t>
            </a:r>
          </a:p>
          <a:p>
            <a:r>
              <a:rPr lang="en-US" dirty="0"/>
              <a:t>Today’s competitive advantage becomes tomorrow’s </a:t>
            </a:r>
            <a:r>
              <a:rPr lang="en-US" dirty="0" smtClean="0"/>
              <a:t>standard</a:t>
            </a:r>
            <a:endParaRPr lang="en-US" dirty="0"/>
          </a:p>
        </p:txBody>
      </p:sp>
      <p:sp>
        <p:nvSpPr>
          <p:cNvPr id="5124" name="Rectangle 4"/>
          <p:cNvSpPr>
            <a:spLocks noGrp="1" noChangeArrowheads="1"/>
          </p:cNvSpPr>
          <p:nvPr>
            <p:ph type="body" sz="half" idx="2"/>
          </p:nvPr>
        </p:nvSpPr>
        <p:spPr/>
        <p:txBody>
          <a:bodyPr/>
          <a:lstStyle/>
          <a:p>
            <a:pPr lvl="1"/>
            <a:r>
              <a:rPr lang="en-US" b="1" dirty="0"/>
              <a:t>Sudden Changes during the Semester</a:t>
            </a:r>
          </a:p>
          <a:p>
            <a:pPr lvl="2"/>
            <a:r>
              <a:rPr lang="en-US" dirty="0"/>
              <a:t>Illness </a:t>
            </a:r>
          </a:p>
          <a:p>
            <a:pPr lvl="2"/>
            <a:r>
              <a:rPr lang="en-US" dirty="0"/>
              <a:t>Inclement weather</a:t>
            </a:r>
          </a:p>
          <a:p>
            <a:pPr lvl="2">
              <a:buFontTx/>
              <a:buNone/>
            </a:pPr>
            <a:endParaRPr lang="en-US" dirty="0"/>
          </a:p>
          <a:p>
            <a:pPr lvl="1"/>
            <a:endParaRPr lang="en-US" dirty="0"/>
          </a:p>
          <a:p>
            <a:pPr lvl="1"/>
            <a:endParaRPr lang="en-US" dirty="0"/>
          </a:p>
          <a:p>
            <a:pPr lvl="1">
              <a:buFontTx/>
              <a:buNone/>
            </a:pPr>
            <a:endParaRPr lang="en-US" dirty="0"/>
          </a:p>
        </p:txBody>
      </p:sp>
      <p:sp>
        <p:nvSpPr>
          <p:cNvPr id="5" name="TextBox 4"/>
          <p:cNvSpPr txBox="1"/>
          <p:nvPr/>
        </p:nvSpPr>
        <p:spPr>
          <a:xfrm>
            <a:off x="7162800" y="6519446"/>
            <a:ext cx="1981200" cy="338554"/>
          </a:xfrm>
          <a:prstGeom prst="rect">
            <a:avLst/>
          </a:prstGeom>
          <a:noFill/>
        </p:spPr>
        <p:txBody>
          <a:bodyPr wrap="square" rtlCol="0">
            <a:spAutoFit/>
          </a:bodyPr>
          <a:lstStyle/>
          <a:p>
            <a:pPr algn="r"/>
            <a:r>
              <a:rPr lang="en-US" sz="1600" dirty="0" smtClean="0"/>
              <a:t>TJ</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Processes</a:t>
            </a:r>
            <a:endParaRPr lang="en-US" dirty="0"/>
          </a:p>
        </p:txBody>
      </p:sp>
      <p:sp>
        <p:nvSpPr>
          <p:cNvPr id="3" name="Content Placeholder 2"/>
          <p:cNvSpPr>
            <a:spLocks noGrp="1"/>
          </p:cNvSpPr>
          <p:nvPr>
            <p:ph sz="quarter" idx="1"/>
          </p:nvPr>
        </p:nvSpPr>
        <p:spPr>
          <a:xfrm>
            <a:off x="304800" y="1600200"/>
            <a:ext cx="8610600" cy="5029200"/>
          </a:xfrm>
        </p:spPr>
        <p:txBody>
          <a:bodyPr>
            <a:normAutofit/>
          </a:bodyPr>
          <a:lstStyle/>
          <a:p>
            <a:r>
              <a:rPr lang="en-US" sz="3800" b="1" dirty="0" smtClean="0"/>
              <a:t>Knowledge Management</a:t>
            </a:r>
          </a:p>
          <a:p>
            <a:pPr lvl="1"/>
            <a:r>
              <a:rPr lang="en-US" sz="3500" dirty="0" smtClean="0"/>
              <a:t>Discovering and harnessing an organization’s intellectual resources</a:t>
            </a:r>
            <a:endParaRPr lang="en-US" sz="3200" dirty="0" smtClean="0"/>
          </a:p>
          <a:p>
            <a:pPr lvl="1"/>
            <a:r>
              <a:rPr lang="en-US" sz="3500" dirty="0" smtClean="0"/>
              <a:t>Fully utilizing the intellects of the organizations people</a:t>
            </a:r>
          </a:p>
          <a:p>
            <a:pPr lvl="1"/>
            <a:r>
              <a:rPr lang="en-US" sz="3500" dirty="0" smtClean="0"/>
              <a:t>Finding, unlocking, sharing, and capitalizing on expertise, skills, wisdom, and relationships</a:t>
            </a:r>
            <a:endParaRPr lang="en-US" sz="2900" dirty="0" smtClean="0"/>
          </a:p>
          <a:p>
            <a:pPr lvl="3">
              <a:buNone/>
            </a:pPr>
            <a:endParaRPr lang="en-US" sz="2900" b="1" dirty="0" smtClean="0"/>
          </a:p>
          <a:p>
            <a:pPr lvl="3"/>
            <a:endParaRPr lang="en-US" sz="2800" b="1" dirty="0" smtClean="0"/>
          </a:p>
          <a:p>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Angela</a:t>
            </a:r>
            <a:endParaRPr lang="en-US" sz="16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Flexibility</a:t>
            </a:r>
          </a:p>
        </p:txBody>
      </p:sp>
      <p:sp>
        <p:nvSpPr>
          <p:cNvPr id="7171" name="Rectangle 3"/>
          <p:cNvSpPr>
            <a:spLocks noGrp="1" noChangeArrowheads="1"/>
          </p:cNvSpPr>
          <p:nvPr>
            <p:ph type="body" idx="1"/>
          </p:nvPr>
        </p:nvSpPr>
        <p:spPr/>
        <p:txBody>
          <a:bodyPr/>
          <a:lstStyle/>
          <a:p>
            <a:r>
              <a:rPr lang="en-US"/>
              <a:t>No single structure</a:t>
            </a:r>
          </a:p>
          <a:p>
            <a:endParaRPr lang="en-US"/>
          </a:p>
          <a:p>
            <a:r>
              <a:rPr lang="en-US"/>
              <a:t>Interchanging responsibilities</a:t>
            </a:r>
          </a:p>
          <a:p>
            <a:endParaRPr lang="en-US"/>
          </a:p>
          <a:p>
            <a:r>
              <a:rPr lang="en-US"/>
              <a:t>Dependent on judgment and expertise of individuals within </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TJ</a:t>
            </a:r>
            <a:endParaRPr lang="en-US" sz="16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Learning Organization</a:t>
            </a:r>
          </a:p>
        </p:txBody>
      </p:sp>
      <p:sp>
        <p:nvSpPr>
          <p:cNvPr id="9219" name="Rectangle 3"/>
          <p:cNvSpPr>
            <a:spLocks noGrp="1" noChangeArrowheads="1"/>
          </p:cNvSpPr>
          <p:nvPr>
            <p:ph type="body" idx="1"/>
          </p:nvPr>
        </p:nvSpPr>
        <p:spPr/>
        <p:txBody>
          <a:bodyPr/>
          <a:lstStyle/>
          <a:p>
            <a:r>
              <a:rPr lang="en-US"/>
              <a:t>Creating, acquiring and transferring knowledge</a:t>
            </a:r>
          </a:p>
          <a:p>
            <a:endParaRPr lang="en-US"/>
          </a:p>
          <a:p>
            <a:r>
              <a:rPr lang="en-US"/>
              <a:t>Modify behavior</a:t>
            </a:r>
          </a:p>
          <a:p>
            <a:endParaRPr lang="en-US"/>
          </a:p>
          <a:p>
            <a:r>
              <a:rPr lang="en-US"/>
              <a:t>Display behavior that reflects newly learned traits and knowledge</a:t>
            </a:r>
          </a:p>
        </p:txBody>
      </p:sp>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smtClean="0"/>
              <a:t>TJ</a:t>
            </a:r>
            <a:endParaRPr lang="en-US" sz="1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Miata </a:t>
            </a:r>
            <a:r>
              <a:rPr lang="en-US" dirty="0" err="1" smtClean="0"/>
              <a:t>Clopton</a:t>
            </a:r>
            <a:endParaRPr lang="en-US" dirty="0"/>
          </a:p>
        </p:txBody>
      </p:sp>
      <p:sp>
        <p:nvSpPr>
          <p:cNvPr id="3" name="Title 2"/>
          <p:cNvSpPr>
            <a:spLocks noGrp="1"/>
          </p:cNvSpPr>
          <p:nvPr>
            <p:ph type="title"/>
          </p:nvPr>
        </p:nvSpPr>
        <p:spPr/>
        <p:txBody>
          <a:bodyPr>
            <a:noAutofit/>
          </a:bodyPr>
          <a:lstStyle/>
          <a:p>
            <a:r>
              <a:rPr lang="en-US" sz="3600" dirty="0" smtClean="0"/>
              <a:t>Managing the Diverse Workforce</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Diversity</a:t>
            </a:r>
            <a:endParaRPr lang="en-US" dirty="0"/>
          </a:p>
        </p:txBody>
      </p:sp>
      <p:sp>
        <p:nvSpPr>
          <p:cNvPr id="3" name="Content Placeholder 2"/>
          <p:cNvSpPr>
            <a:spLocks noGrp="1"/>
          </p:cNvSpPr>
          <p:nvPr>
            <p:ph sz="quarter" idx="1"/>
          </p:nvPr>
        </p:nvSpPr>
        <p:spPr>
          <a:xfrm>
            <a:off x="612648" y="1600200"/>
            <a:ext cx="6626352" cy="4495800"/>
          </a:xfrm>
        </p:spPr>
        <p:txBody>
          <a:bodyPr/>
          <a:lstStyle/>
          <a:p>
            <a:pPr lvl="1">
              <a:lnSpc>
                <a:spcPct val="90000"/>
              </a:lnSpc>
            </a:pPr>
            <a:r>
              <a:rPr lang="en-US" dirty="0" smtClean="0"/>
              <a:t>Managing Diversity:</a:t>
            </a:r>
          </a:p>
          <a:p>
            <a:pPr lvl="2">
              <a:lnSpc>
                <a:spcPct val="90000"/>
              </a:lnSpc>
            </a:pPr>
            <a:r>
              <a:rPr lang="en-US" dirty="0" smtClean="0"/>
              <a:t>Effective Training &amp; Development</a:t>
            </a:r>
          </a:p>
          <a:p>
            <a:pPr lvl="2">
              <a:lnSpc>
                <a:spcPct val="90000"/>
              </a:lnSpc>
            </a:pPr>
            <a:r>
              <a:rPr lang="en-US" dirty="0" smtClean="0"/>
              <a:t>Competitive Advantage</a:t>
            </a:r>
            <a:br>
              <a:rPr lang="en-US" dirty="0" smtClean="0"/>
            </a:br>
            <a:endParaRPr lang="en-US" dirty="0" smtClean="0"/>
          </a:p>
          <a:p>
            <a:pPr lvl="1">
              <a:lnSpc>
                <a:spcPct val="90000"/>
              </a:lnSpc>
            </a:pPr>
            <a:r>
              <a:rPr lang="en-US" dirty="0" smtClean="0"/>
              <a:t>Diversity of our class &amp; our teams.</a:t>
            </a:r>
            <a:br>
              <a:rPr lang="en-US" dirty="0" smtClean="0"/>
            </a:br>
            <a:endParaRPr lang="en-US" dirty="0" smtClean="0"/>
          </a:p>
          <a:p>
            <a:pPr lvl="1">
              <a:lnSpc>
                <a:spcPct val="90000"/>
              </a:lnSpc>
            </a:pPr>
            <a:r>
              <a:rPr lang="en-US" dirty="0" smtClean="0"/>
              <a:t>Dr. Patti’s example of the consequence of ignoring [gender] diversity &amp; employee development.</a:t>
            </a:r>
            <a:br>
              <a:rPr lang="en-US" dirty="0" smtClean="0"/>
            </a:br>
            <a:endParaRPr lang="en-US" dirty="0" smtClean="0"/>
          </a:p>
          <a:p>
            <a:pPr lvl="1">
              <a:lnSpc>
                <a:spcPct val="90000"/>
              </a:lnSpc>
            </a:pPr>
            <a:r>
              <a:rPr lang="en-US" dirty="0" smtClean="0"/>
              <a:t>Application practicality.</a:t>
            </a:r>
          </a:p>
          <a:p>
            <a:endParaRPr lang="en-US" dirty="0"/>
          </a:p>
        </p:txBody>
      </p:sp>
      <p:sp>
        <p:nvSpPr>
          <p:cNvPr id="4" name="5-Point Star 3"/>
          <p:cNvSpPr/>
          <p:nvPr/>
        </p:nvSpPr>
        <p:spPr>
          <a:xfrm>
            <a:off x="5410200" y="3505200"/>
            <a:ext cx="3505200" cy="3124200"/>
          </a:xfrm>
          <a:prstGeom prst="star5">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ln w="10160">
                  <a:solidFill>
                    <a:schemeClr val="accent1"/>
                  </a:solidFill>
                  <a:prstDash val="solid"/>
                </a:ln>
                <a:solidFill>
                  <a:srgbClr val="FFFFFF"/>
                </a:solidFill>
                <a:effectLst>
                  <a:outerShdw blurRad="38100" dist="32000" dir="5400000" algn="tl">
                    <a:srgbClr val="000000">
                      <a:alpha val="30000"/>
                    </a:srgbClr>
                  </a:outerShdw>
                </a:effectLst>
              </a:rPr>
              <a:t>HR Strategy Model</a:t>
            </a:r>
            <a:endParaRPr lang="en-US"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5" name="TextBox 4"/>
          <p:cNvSpPr txBox="1"/>
          <p:nvPr/>
        </p:nvSpPr>
        <p:spPr>
          <a:xfrm>
            <a:off x="7162800" y="6519446"/>
            <a:ext cx="1981200" cy="338554"/>
          </a:xfrm>
          <a:prstGeom prst="rect">
            <a:avLst/>
          </a:prstGeom>
          <a:noFill/>
        </p:spPr>
        <p:txBody>
          <a:bodyPr wrap="square" rtlCol="0">
            <a:spAutoFit/>
          </a:bodyPr>
          <a:lstStyle/>
          <a:p>
            <a:pPr algn="r"/>
            <a:r>
              <a:rPr lang="en-US" sz="1600" dirty="0" smtClean="0"/>
              <a:t>Miata</a:t>
            </a:r>
            <a:endParaRPr lang="en-US" sz="1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Angelie</a:t>
            </a:r>
            <a:r>
              <a:rPr lang="en-US" dirty="0" smtClean="0"/>
              <a:t> Gerard</a:t>
            </a:r>
            <a:endParaRPr lang="en-US" dirty="0"/>
          </a:p>
        </p:txBody>
      </p:sp>
      <p:sp>
        <p:nvSpPr>
          <p:cNvPr id="3" name="Title 2"/>
          <p:cNvSpPr>
            <a:spLocks noGrp="1"/>
          </p:cNvSpPr>
          <p:nvPr>
            <p:ph type="title"/>
          </p:nvPr>
        </p:nvSpPr>
        <p:spPr/>
        <p:txBody>
          <a:bodyPr>
            <a:noAutofit/>
          </a:bodyPr>
          <a:lstStyle/>
          <a:p>
            <a:r>
              <a:rPr lang="en-US" sz="3600" cap="small" dirty="0" smtClean="0"/>
              <a:t>Human Resources Management</a:t>
            </a:r>
            <a:endParaRPr lang="en-US" sz="3600" cap="small"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 Systems</a:t>
            </a:r>
            <a:endParaRPr lang="en-US" dirty="0"/>
          </a:p>
        </p:txBody>
      </p:sp>
      <p:sp>
        <p:nvSpPr>
          <p:cNvPr id="3" name="Content Placeholder 2"/>
          <p:cNvSpPr>
            <a:spLocks noGrp="1"/>
          </p:cNvSpPr>
          <p:nvPr>
            <p:ph sz="quarter" idx="1"/>
          </p:nvPr>
        </p:nvSpPr>
        <p:spPr/>
        <p:txBody>
          <a:bodyPr/>
          <a:lstStyle/>
          <a:p>
            <a:pPr>
              <a:buFont typeface="Wingdings" pitchFamily="2" charset="2"/>
              <a:buChar char="q"/>
            </a:pPr>
            <a:r>
              <a:rPr lang="en-US" sz="3200" dirty="0" smtClean="0"/>
              <a:t>Purpose of HR Strategy Model.</a:t>
            </a:r>
          </a:p>
          <a:p>
            <a:pPr>
              <a:buNone/>
            </a:pPr>
            <a:endParaRPr lang="en-US" dirty="0" smtClean="0"/>
          </a:p>
          <a:p>
            <a:r>
              <a:rPr lang="en-US" sz="3200" dirty="0" smtClean="0"/>
              <a:t>Reward Recognition</a:t>
            </a:r>
          </a:p>
          <a:p>
            <a:pPr marL="901700" indent="-319088">
              <a:buFont typeface="Wingdings" pitchFamily="2" charset="2"/>
              <a:buChar char="v"/>
            </a:pPr>
            <a:r>
              <a:rPr lang="en-US" sz="3200" dirty="0" smtClean="0"/>
              <a:t>Factors Affecting Wage Mix</a:t>
            </a:r>
          </a:p>
          <a:p>
            <a:pPr marL="901700" indent="-319088">
              <a:buFont typeface="Wingdings" pitchFamily="2" charset="2"/>
              <a:buChar char="v"/>
            </a:pPr>
            <a:r>
              <a:rPr lang="en-US" sz="3200" dirty="0" smtClean="0"/>
              <a:t>What Are You Worth?</a:t>
            </a:r>
            <a:endParaRPr lang="en-US" sz="3200" dirty="0"/>
          </a:p>
          <a:p>
            <a:pPr marL="901700" indent="-319088">
              <a:buFont typeface="Wingdings" pitchFamily="2" charset="2"/>
              <a:buChar char="v"/>
            </a:pPr>
            <a:endParaRPr lang="en-US" dirty="0" smtClean="0"/>
          </a:p>
          <a:p>
            <a:pPr marL="0" indent="331788">
              <a:buNone/>
            </a:pPr>
            <a:endParaRPr lang="en-US" dirty="0" smtClean="0"/>
          </a:p>
        </p:txBody>
      </p:sp>
      <p:sp>
        <p:nvSpPr>
          <p:cNvPr id="4" name="Rectangle 3"/>
          <p:cNvSpPr/>
          <p:nvPr/>
        </p:nvSpPr>
        <p:spPr>
          <a:xfrm>
            <a:off x="8281007" y="6488668"/>
            <a:ext cx="862993" cy="369332"/>
          </a:xfrm>
          <a:prstGeom prst="rect">
            <a:avLst/>
          </a:prstGeom>
        </p:spPr>
        <p:txBody>
          <a:bodyPr wrap="none">
            <a:spAutoFit/>
          </a:bodyPr>
          <a:lstStyle/>
          <a:p>
            <a:r>
              <a:rPr lang="en-US" dirty="0" err="1" smtClean="0"/>
              <a:t>Angelie</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 Systems</a:t>
            </a:r>
            <a:endParaRPr lang="en-US" dirty="0"/>
          </a:p>
        </p:txBody>
      </p:sp>
      <p:sp>
        <p:nvSpPr>
          <p:cNvPr id="3" name="Content Placeholder 2"/>
          <p:cNvSpPr>
            <a:spLocks noGrp="1"/>
          </p:cNvSpPr>
          <p:nvPr>
            <p:ph sz="quarter" idx="1"/>
          </p:nvPr>
        </p:nvSpPr>
        <p:spPr/>
        <p:txBody>
          <a:bodyPr/>
          <a:lstStyle/>
          <a:p>
            <a:pPr>
              <a:buFont typeface="Wingdings" pitchFamily="2" charset="2"/>
              <a:buChar char="q"/>
            </a:pPr>
            <a:r>
              <a:rPr lang="en-US" sz="3200" dirty="0" smtClean="0"/>
              <a:t>How Does This Affect You and Me?</a:t>
            </a:r>
          </a:p>
          <a:p>
            <a:r>
              <a:rPr lang="en-US" sz="3200" dirty="0" smtClean="0"/>
              <a:t>Current Economy</a:t>
            </a:r>
          </a:p>
          <a:p>
            <a:pPr marL="858838" indent="-276225" defTabSz="858838">
              <a:buFont typeface="Wingdings" pitchFamily="2" charset="2"/>
              <a:buChar char="v"/>
            </a:pPr>
            <a:r>
              <a:rPr lang="en-US" sz="3200" dirty="0" smtClean="0"/>
              <a:t> Recession</a:t>
            </a:r>
          </a:p>
          <a:p>
            <a:pPr marL="914400" indent="-277813">
              <a:buFont typeface="Wingdings" pitchFamily="2" charset="2"/>
              <a:buChar char="v"/>
            </a:pPr>
            <a:r>
              <a:rPr lang="en-US" sz="3200" dirty="0" smtClean="0"/>
              <a:t>Job Security</a:t>
            </a:r>
          </a:p>
          <a:p>
            <a:pPr marL="331788" indent="-276225">
              <a:buNone/>
            </a:pPr>
            <a:endParaRPr lang="en-US" dirty="0" smtClean="0"/>
          </a:p>
          <a:p>
            <a:pPr marL="331788" indent="-276225">
              <a:buFont typeface="Wingdings" pitchFamily="2" charset="2"/>
              <a:buChar char="q"/>
            </a:pPr>
            <a:r>
              <a:rPr lang="en-US" sz="3200" dirty="0" smtClean="0"/>
              <a:t>Incentives</a:t>
            </a:r>
          </a:p>
          <a:p>
            <a:pPr marL="914400" indent="-277813">
              <a:buFont typeface="Wingdings" pitchFamily="2" charset="2"/>
              <a:buChar char="v"/>
            </a:pPr>
            <a:r>
              <a:rPr lang="en-US" sz="3200" dirty="0" smtClean="0"/>
              <a:t>Jerry Maguire “Show Me The Money”</a:t>
            </a:r>
            <a:endParaRPr lang="en-US" sz="3200" dirty="0"/>
          </a:p>
        </p:txBody>
      </p:sp>
      <p:sp>
        <p:nvSpPr>
          <p:cNvPr id="4" name="Rectangle 3"/>
          <p:cNvSpPr/>
          <p:nvPr/>
        </p:nvSpPr>
        <p:spPr>
          <a:xfrm>
            <a:off x="8281007" y="6488668"/>
            <a:ext cx="862993" cy="369332"/>
          </a:xfrm>
          <a:prstGeom prst="rect">
            <a:avLst/>
          </a:prstGeom>
        </p:spPr>
        <p:txBody>
          <a:bodyPr wrap="none">
            <a:spAutoFit/>
          </a:bodyPr>
          <a:lstStyle/>
          <a:p>
            <a:r>
              <a:rPr lang="en-US" dirty="0" err="1" smtClean="0"/>
              <a:t>Angelie</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Angie </a:t>
            </a:r>
            <a:r>
              <a:rPr lang="en-US" dirty="0" err="1" smtClean="0"/>
              <a:t>Galeano</a:t>
            </a:r>
            <a:endParaRPr lang="en-US" dirty="0"/>
          </a:p>
        </p:txBody>
      </p:sp>
      <p:sp>
        <p:nvSpPr>
          <p:cNvPr id="3" name="Title 2"/>
          <p:cNvSpPr>
            <a:spLocks noGrp="1"/>
          </p:cNvSpPr>
          <p:nvPr>
            <p:ph type="title"/>
          </p:nvPr>
        </p:nvSpPr>
        <p:spPr/>
        <p:txBody>
          <a:bodyPr>
            <a:noAutofit/>
          </a:bodyPr>
          <a:lstStyle/>
          <a:p>
            <a:r>
              <a:rPr lang="en-US" sz="3600" dirty="0" smtClean="0"/>
              <a:t>HR Management: </a:t>
            </a:r>
            <a:br>
              <a:rPr lang="en-US" sz="3600" dirty="0" smtClean="0"/>
            </a:br>
            <a:r>
              <a:rPr lang="en-US" sz="3600" dirty="0" smtClean="0"/>
              <a:t>Performance Achievement</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12775" y="228600"/>
            <a:ext cx="8153400" cy="990600"/>
          </a:xfrm>
        </p:spPr>
        <p:txBody>
          <a:bodyPr/>
          <a:lstStyle/>
          <a:p>
            <a:r>
              <a:rPr lang="en-US" smtClean="0"/>
              <a:t>Appraisal </a:t>
            </a:r>
          </a:p>
        </p:txBody>
      </p:sp>
      <p:sp>
        <p:nvSpPr>
          <p:cNvPr id="16386" name="Content Placeholder 2"/>
          <p:cNvSpPr>
            <a:spLocks noGrp="1"/>
          </p:cNvSpPr>
          <p:nvPr>
            <p:ph sz="quarter" idx="1"/>
          </p:nvPr>
        </p:nvSpPr>
        <p:spPr>
          <a:xfrm>
            <a:off x="612775" y="1600200"/>
            <a:ext cx="8153400" cy="4495800"/>
          </a:xfrm>
        </p:spPr>
        <p:txBody>
          <a:bodyPr/>
          <a:lstStyle/>
          <a:p>
            <a:r>
              <a:rPr lang="en-US" smtClean="0"/>
              <a:t> The most important responsibility of a manager is to evaluate their employee’s job performance. </a:t>
            </a:r>
          </a:p>
          <a:p>
            <a:r>
              <a:rPr lang="en-US" smtClean="0"/>
              <a:t>Giving positive feedback can improve the employee’s performance.</a:t>
            </a:r>
          </a:p>
          <a:p>
            <a:r>
              <a:rPr lang="en-US" smtClean="0"/>
              <a:t>“Outstanding Leaders go out of their way to boost the self-esteem of their personnel. If people believe in themselves, it’s amazing what they can accomplish”- Sam Walton</a:t>
            </a:r>
          </a:p>
          <a:p>
            <a:endParaRPr lang="en-US" smtClean="0"/>
          </a:p>
          <a:p>
            <a:endParaRPr lang="en-US" smtClean="0"/>
          </a:p>
        </p:txBody>
      </p:sp>
      <p:sp>
        <p:nvSpPr>
          <p:cNvPr id="4" name="Rectangle 3"/>
          <p:cNvSpPr/>
          <p:nvPr/>
        </p:nvSpPr>
        <p:spPr>
          <a:xfrm>
            <a:off x="8281007" y="6488668"/>
            <a:ext cx="710451" cy="369332"/>
          </a:xfrm>
          <a:prstGeom prst="rect">
            <a:avLst/>
          </a:prstGeom>
        </p:spPr>
        <p:txBody>
          <a:bodyPr wrap="none">
            <a:spAutoFit/>
          </a:bodyPr>
          <a:lstStyle/>
          <a:p>
            <a:r>
              <a:rPr lang="en-US" dirty="0" smtClean="0"/>
              <a:t>Angie</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048000"/>
          </a:xfrm>
        </p:spPr>
        <p:txBody>
          <a:bodyPr>
            <a:normAutofit/>
          </a:bodyPr>
          <a:lstStyle/>
          <a:p>
            <a:pPr>
              <a:buFont typeface="Arial" pitchFamily="34" charset="0"/>
              <a:buChar char="•"/>
            </a:pPr>
            <a:r>
              <a:rPr lang="en-US" dirty="0" smtClean="0"/>
              <a:t>Leadership</a:t>
            </a:r>
          </a:p>
          <a:p>
            <a:pPr>
              <a:buFont typeface="Arial" pitchFamily="34" charset="0"/>
              <a:buChar char="•"/>
            </a:pPr>
            <a:r>
              <a:rPr lang="en-US" dirty="0" smtClean="0"/>
              <a:t>Motivating for Performance</a:t>
            </a:r>
          </a:p>
          <a:p>
            <a:pPr>
              <a:buFont typeface="Arial" pitchFamily="34" charset="0"/>
              <a:buChar char="•"/>
            </a:pPr>
            <a:r>
              <a:rPr lang="en-US" dirty="0" smtClean="0"/>
              <a:t>Teamwork</a:t>
            </a:r>
          </a:p>
          <a:p>
            <a:pPr>
              <a:buFont typeface="Arial" pitchFamily="34" charset="0"/>
              <a:buChar char="•"/>
            </a:pPr>
            <a:r>
              <a:rPr lang="en-US" dirty="0" smtClean="0"/>
              <a:t>Communication</a:t>
            </a:r>
            <a:endParaRPr lang="en-US" dirty="0"/>
          </a:p>
        </p:txBody>
      </p:sp>
      <p:sp>
        <p:nvSpPr>
          <p:cNvPr id="3" name="Title 2"/>
          <p:cNvSpPr>
            <a:spLocks noGrp="1"/>
          </p:cNvSpPr>
          <p:nvPr>
            <p:ph type="title"/>
          </p:nvPr>
        </p:nvSpPr>
        <p:spPr/>
        <p:txBody>
          <a:bodyPr>
            <a:noAutofit/>
          </a:bodyPr>
          <a:lstStyle/>
          <a:p>
            <a:r>
              <a:rPr lang="en-US" sz="4000" dirty="0" smtClean="0"/>
              <a:t>Leading:</a:t>
            </a:r>
            <a:br>
              <a:rPr lang="en-US" sz="4000" dirty="0" smtClean="0"/>
            </a:br>
            <a:r>
              <a:rPr lang="en-US" sz="3500" dirty="0" smtClean="0"/>
              <a:t>Mobilizing People</a:t>
            </a:r>
            <a:endParaRPr lang="en-US" sz="35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30" dirty="0" smtClean="0"/>
              <a:t>What Would (Did) Dr. Patti Do?</a:t>
            </a:r>
            <a:endParaRPr lang="en-US" sz="3930" dirty="0"/>
          </a:p>
        </p:txBody>
      </p:sp>
      <p:sp>
        <p:nvSpPr>
          <p:cNvPr id="3" name="Content Placeholder 2"/>
          <p:cNvSpPr>
            <a:spLocks noGrp="1"/>
          </p:cNvSpPr>
          <p:nvPr>
            <p:ph sz="quarter" idx="2"/>
          </p:nvPr>
        </p:nvSpPr>
        <p:spPr/>
        <p:txBody>
          <a:bodyPr>
            <a:normAutofit/>
          </a:bodyPr>
          <a:lstStyle/>
          <a:p>
            <a:r>
              <a:rPr lang="en-US" sz="2400" dirty="0" smtClean="0"/>
              <a:t>Discovering and harnessing an organization’s intellectual resources</a:t>
            </a:r>
          </a:p>
          <a:p>
            <a:r>
              <a:rPr lang="en-US" sz="2400" dirty="0" smtClean="0"/>
              <a:t>Fully utilizing the intellects of the organizations people</a:t>
            </a:r>
          </a:p>
          <a:p>
            <a:r>
              <a:rPr lang="en-US" sz="2400" dirty="0" smtClean="0"/>
              <a:t>Finding, unlocking, sharing, and capitalizing on expertise, skills, wisdom, and relationships</a:t>
            </a:r>
          </a:p>
        </p:txBody>
      </p:sp>
      <p:sp>
        <p:nvSpPr>
          <p:cNvPr id="4" name="Content Placeholder 3"/>
          <p:cNvSpPr>
            <a:spLocks noGrp="1"/>
          </p:cNvSpPr>
          <p:nvPr>
            <p:ph sz="quarter" idx="4"/>
          </p:nvPr>
        </p:nvSpPr>
        <p:spPr/>
        <p:txBody>
          <a:bodyPr>
            <a:normAutofit/>
          </a:bodyPr>
          <a:lstStyle/>
          <a:p>
            <a:r>
              <a:rPr lang="en-US" sz="2400" dirty="0" smtClean="0"/>
              <a:t>Introductions on the 1</a:t>
            </a:r>
            <a:r>
              <a:rPr lang="en-US" sz="2400" baseline="30000" dirty="0" smtClean="0"/>
              <a:t>st</a:t>
            </a:r>
            <a:r>
              <a:rPr lang="en-US" sz="2400" dirty="0" smtClean="0"/>
              <a:t> day of class, Individual Presentations, Myers-Briggs</a:t>
            </a:r>
          </a:p>
          <a:p>
            <a:r>
              <a:rPr lang="en-US" sz="2400" dirty="0" smtClean="0"/>
              <a:t>Class discussions, Group projects</a:t>
            </a:r>
          </a:p>
          <a:p>
            <a:r>
              <a:rPr lang="en-US" sz="2400" dirty="0" smtClean="0"/>
              <a:t>Group &amp; Individual Presentations</a:t>
            </a:r>
          </a:p>
        </p:txBody>
      </p:sp>
      <p:sp>
        <p:nvSpPr>
          <p:cNvPr id="5" name="Text Placeholder 4"/>
          <p:cNvSpPr>
            <a:spLocks noGrp="1"/>
          </p:cNvSpPr>
          <p:nvPr>
            <p:ph type="body" sz="quarter" idx="1"/>
          </p:nvPr>
        </p:nvSpPr>
        <p:spPr/>
        <p:txBody>
          <a:bodyPr>
            <a:normAutofit/>
          </a:bodyPr>
          <a:lstStyle/>
          <a:p>
            <a:r>
              <a:rPr lang="en-US" sz="2400" dirty="0" smtClean="0"/>
              <a:t>Knowledge Management</a:t>
            </a:r>
            <a:endParaRPr lang="en-US" sz="2400" dirty="0"/>
          </a:p>
        </p:txBody>
      </p:sp>
      <p:sp>
        <p:nvSpPr>
          <p:cNvPr id="6" name="Text Placeholder 5"/>
          <p:cNvSpPr>
            <a:spLocks noGrp="1"/>
          </p:cNvSpPr>
          <p:nvPr>
            <p:ph type="body" sz="quarter" idx="3"/>
          </p:nvPr>
        </p:nvSpPr>
        <p:spPr/>
        <p:txBody>
          <a:bodyPr>
            <a:normAutofit/>
          </a:bodyPr>
          <a:lstStyle/>
          <a:p>
            <a:r>
              <a:rPr lang="en-US" sz="2400" dirty="0" smtClean="0"/>
              <a:t>In practice</a:t>
            </a:r>
            <a:endParaRPr lang="en-US" sz="2400" dirty="0"/>
          </a:p>
        </p:txBody>
      </p:sp>
      <p:sp>
        <p:nvSpPr>
          <p:cNvPr id="7" name="TextBox 6"/>
          <p:cNvSpPr txBox="1"/>
          <p:nvPr/>
        </p:nvSpPr>
        <p:spPr>
          <a:xfrm>
            <a:off x="7162800" y="6488668"/>
            <a:ext cx="1981200" cy="338554"/>
          </a:xfrm>
          <a:prstGeom prst="rect">
            <a:avLst/>
          </a:prstGeom>
          <a:noFill/>
        </p:spPr>
        <p:txBody>
          <a:bodyPr wrap="square" rtlCol="0">
            <a:spAutoFit/>
          </a:bodyPr>
          <a:lstStyle/>
          <a:p>
            <a:pPr algn="r"/>
            <a:r>
              <a:rPr lang="en-US" sz="1600" dirty="0" smtClean="0"/>
              <a:t>Angela</a:t>
            </a:r>
            <a:endParaRPr lang="en-US" sz="16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a:t>
            </a:r>
            <a:r>
              <a:rPr lang="en-US" dirty="0" err="1" smtClean="0"/>
              <a:t>Tosan</a:t>
            </a:r>
            <a:r>
              <a:rPr lang="en-US" dirty="0" smtClean="0"/>
              <a:t> O. </a:t>
            </a:r>
            <a:r>
              <a:rPr lang="en-US" dirty="0" err="1" smtClean="0"/>
              <a:t>Boyo</a:t>
            </a:r>
            <a:r>
              <a:rPr lang="en-US" dirty="0" smtClean="0"/>
              <a:t> &amp; Cynthia Rogers</a:t>
            </a:r>
            <a:endParaRPr lang="en-US" dirty="0"/>
          </a:p>
        </p:txBody>
      </p:sp>
      <p:sp>
        <p:nvSpPr>
          <p:cNvPr id="3" name="Title 2"/>
          <p:cNvSpPr>
            <a:spLocks noGrp="1"/>
          </p:cNvSpPr>
          <p:nvPr>
            <p:ph type="title"/>
          </p:nvPr>
        </p:nvSpPr>
        <p:spPr/>
        <p:txBody>
          <a:bodyPr>
            <a:noAutofit/>
          </a:bodyPr>
          <a:lstStyle/>
          <a:p>
            <a:r>
              <a:rPr lang="en-US" sz="3600" dirty="0" smtClean="0"/>
              <a:t>Vroom Model of Leadership</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srcRect/>
          <a:stretch>
            <a:fillRect/>
          </a:stretch>
        </p:blipFill>
        <p:spPr bwMode="auto">
          <a:xfrm>
            <a:off x="152400" y="152400"/>
            <a:ext cx="5105400" cy="661191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4" name="TextBox 3"/>
          <p:cNvSpPr txBox="1"/>
          <p:nvPr/>
        </p:nvSpPr>
        <p:spPr>
          <a:xfrm>
            <a:off x="7162800" y="6519446"/>
            <a:ext cx="1981200" cy="338554"/>
          </a:xfrm>
          <a:prstGeom prst="rect">
            <a:avLst/>
          </a:prstGeom>
          <a:noFill/>
        </p:spPr>
        <p:txBody>
          <a:bodyPr wrap="square" rtlCol="0">
            <a:spAutoFit/>
          </a:bodyPr>
          <a:lstStyle/>
          <a:p>
            <a:pPr algn="r"/>
            <a:r>
              <a:rPr lang="en-US" sz="1600" dirty="0" err="1" smtClean="0"/>
              <a:t>Tosan</a:t>
            </a:r>
            <a:endParaRPr lang="en-US" sz="1600" dirty="0"/>
          </a:p>
        </p:txBody>
      </p:sp>
      <p:sp>
        <p:nvSpPr>
          <p:cNvPr id="5" name="Rectangle 4"/>
          <p:cNvSpPr/>
          <p:nvPr/>
        </p:nvSpPr>
        <p:spPr>
          <a:xfrm>
            <a:off x="5257800" y="609600"/>
            <a:ext cx="3886200" cy="2308324"/>
          </a:xfrm>
          <a:prstGeom prst="rect">
            <a:avLst/>
          </a:prstGeom>
          <a:noFill/>
        </p:spPr>
        <p:txBody>
          <a:bodyPr wrap="square" lIns="91440" tIns="45720" rIns="91440" bIns="45720">
            <a:spAutoFit/>
          </a:bodyPr>
          <a:lstStyle/>
          <a:p>
            <a:pPr algn="ctr"/>
            <a:r>
              <a:rPr lang="en-US" sz="4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Dr. Patti &amp; </a:t>
            </a:r>
          </a:p>
          <a:p>
            <a:pPr algn="ctr"/>
            <a:r>
              <a:rPr lang="en-US" sz="4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Vroom’s Model</a:t>
            </a:r>
            <a:endParaRPr lang="en-US" sz="4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Vroom Model	</a:t>
            </a:r>
            <a:endParaRPr lang="en-US" dirty="0"/>
          </a:p>
        </p:txBody>
      </p:sp>
      <p:sp>
        <p:nvSpPr>
          <p:cNvPr id="3" name="Content Placeholder 2"/>
          <p:cNvSpPr>
            <a:spLocks noGrp="1"/>
          </p:cNvSpPr>
          <p:nvPr>
            <p:ph sz="quarter" idx="1"/>
          </p:nvPr>
        </p:nvSpPr>
        <p:spPr/>
        <p:txBody>
          <a:bodyPr/>
          <a:lstStyle/>
          <a:p>
            <a:r>
              <a:rPr lang="en-US" dirty="0" smtClean="0"/>
              <a:t>Affected Teams</a:t>
            </a:r>
          </a:p>
          <a:p>
            <a:pPr lvl="4"/>
            <a:r>
              <a:rPr lang="en-US" dirty="0" smtClean="0"/>
              <a:t>Team Paper and Presentation</a:t>
            </a:r>
          </a:p>
          <a:p>
            <a:pPr lvl="5"/>
            <a:r>
              <a:rPr lang="en-US" dirty="0" smtClean="0"/>
              <a:t>Individual in group decides Company to analyze and “sells” to group</a:t>
            </a:r>
          </a:p>
          <a:p>
            <a:pPr lvl="5"/>
            <a:r>
              <a:rPr lang="en-US" dirty="0" smtClean="0"/>
              <a:t>Group emails each other, offer suggestions and make decision</a:t>
            </a:r>
          </a:p>
          <a:p>
            <a:pPr lvl="5"/>
            <a:r>
              <a:rPr lang="en-US" dirty="0" smtClean="0"/>
              <a:t> Leader takes individual suggestions and confirms decision</a:t>
            </a:r>
          </a:p>
          <a:p>
            <a:pPr lvl="5"/>
            <a:r>
              <a:rPr lang="en-US" dirty="0" smtClean="0"/>
              <a:t>Leader facilitates outline and main objectives</a:t>
            </a:r>
          </a:p>
          <a:p>
            <a:pPr lvl="5"/>
            <a:r>
              <a:rPr lang="en-US" dirty="0" smtClean="0"/>
              <a:t>Leader delegates responsibilities, ensures everyone is on task and meeting deadlines.  </a:t>
            </a:r>
          </a:p>
          <a:p>
            <a:pPr lvl="5"/>
            <a:r>
              <a:rPr lang="en-US" dirty="0" smtClean="0"/>
              <a:t>Leader provides any needed resources and encouragement</a:t>
            </a:r>
          </a:p>
          <a:p>
            <a:pPr lvl="4">
              <a:buNone/>
            </a:pP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Vroom Model	</a:t>
            </a:r>
            <a:endParaRPr lang="en-US" dirty="0"/>
          </a:p>
        </p:txBody>
      </p:sp>
      <p:sp>
        <p:nvSpPr>
          <p:cNvPr id="3" name="Content Placeholder 2"/>
          <p:cNvSpPr>
            <a:spLocks noGrp="1"/>
          </p:cNvSpPr>
          <p:nvPr>
            <p:ph sz="quarter" idx="1"/>
          </p:nvPr>
        </p:nvSpPr>
        <p:spPr/>
        <p:txBody>
          <a:bodyPr/>
          <a:lstStyle/>
          <a:p>
            <a:r>
              <a:rPr lang="en-US" dirty="0" smtClean="0"/>
              <a:t>Affected Class</a:t>
            </a:r>
          </a:p>
          <a:p>
            <a:pPr lvl="4"/>
            <a:r>
              <a:rPr lang="en-US" smtClean="0"/>
              <a:t>Final Presentation</a:t>
            </a:r>
            <a:endParaRPr lang="en-US" dirty="0" smtClean="0"/>
          </a:p>
          <a:p>
            <a:pPr lvl="5"/>
            <a:r>
              <a:rPr lang="en-US" dirty="0" smtClean="0"/>
              <a:t>Individuals in class offer suggestions and “sell” to class</a:t>
            </a:r>
          </a:p>
          <a:p>
            <a:pPr lvl="5"/>
            <a:r>
              <a:rPr lang="en-US" dirty="0" smtClean="0"/>
              <a:t>Class emails each other, offer suggestions and make decision</a:t>
            </a:r>
          </a:p>
          <a:p>
            <a:pPr lvl="5"/>
            <a:r>
              <a:rPr lang="en-US" dirty="0" smtClean="0"/>
              <a:t> Leader takes individual suggestions and confirms decision</a:t>
            </a:r>
          </a:p>
          <a:p>
            <a:pPr lvl="5"/>
            <a:r>
              <a:rPr lang="en-US" dirty="0" smtClean="0"/>
              <a:t>Leader facilitates outline and main objectives</a:t>
            </a:r>
          </a:p>
          <a:p>
            <a:pPr lvl="5"/>
            <a:r>
              <a:rPr lang="en-US" dirty="0" smtClean="0"/>
              <a:t>Leader delegates responsibilities, ensures everyone is on task and meeting deadlines.  </a:t>
            </a:r>
          </a:p>
          <a:p>
            <a:pPr lvl="5"/>
            <a:r>
              <a:rPr lang="en-US" dirty="0" smtClean="0"/>
              <a:t>Leader provides any needed resources and encouragement</a:t>
            </a:r>
          </a:p>
          <a:p>
            <a:pPr lvl="4">
              <a:buNone/>
            </a:pPr>
            <a:endParaRPr lang="en-US" dirty="0" smtClean="0"/>
          </a:p>
          <a:p>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Meghan Arts</a:t>
            </a:r>
            <a:endParaRPr lang="en-US" dirty="0"/>
          </a:p>
        </p:txBody>
      </p:sp>
      <p:sp>
        <p:nvSpPr>
          <p:cNvPr id="3" name="Title 2"/>
          <p:cNvSpPr>
            <a:spLocks noGrp="1"/>
          </p:cNvSpPr>
          <p:nvPr>
            <p:ph type="title"/>
          </p:nvPr>
        </p:nvSpPr>
        <p:spPr/>
        <p:txBody>
          <a:bodyPr>
            <a:noAutofit/>
          </a:bodyPr>
          <a:lstStyle/>
          <a:p>
            <a:r>
              <a:rPr lang="en-US" sz="3600" dirty="0" smtClean="0"/>
              <a:t>Teamwork</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p:cNvSpPr>
          <p:nvPr/>
        </p:nvSpPr>
        <p:spPr bwMode="auto">
          <a:xfrm>
            <a:off x="0" y="1233414"/>
            <a:ext cx="9152930" cy="320352"/>
          </a:xfrm>
          <a:prstGeom prst="rect">
            <a:avLst/>
          </a:prstGeom>
          <a:solidFill>
            <a:schemeClr val="accent1"/>
          </a:solidFill>
          <a:ln w="50800" cap="rnd">
            <a:noFill/>
            <a:round/>
            <a:headEnd type="none" w="med" len="med"/>
            <a:tailEnd type="none" w="med" len="med"/>
          </a:ln>
        </p:spPr>
        <p:txBody>
          <a:bodyPr lIns="0" tIns="0" rIns="0" bIns="0"/>
          <a:lstStyle/>
          <a:p>
            <a:endParaRPr lang="en-US"/>
          </a:p>
        </p:txBody>
      </p:sp>
      <p:sp>
        <p:nvSpPr>
          <p:cNvPr id="4098" name="Rectangle 2"/>
          <p:cNvSpPr>
            <a:spLocks/>
          </p:cNvSpPr>
          <p:nvPr/>
        </p:nvSpPr>
        <p:spPr bwMode="auto">
          <a:xfrm>
            <a:off x="0" y="1279178"/>
            <a:ext cx="544711" cy="232172"/>
          </a:xfrm>
          <a:prstGeom prst="rect">
            <a:avLst/>
          </a:prstGeom>
          <a:solidFill>
            <a:srgbClr val="CCAF96"/>
          </a:solidFill>
          <a:ln w="50800" cap="rnd">
            <a:noFill/>
            <a:round/>
            <a:headEnd type="none" w="med" len="med"/>
            <a:tailEnd type="none" w="med" len="med"/>
          </a:ln>
        </p:spPr>
        <p:txBody>
          <a:bodyPr lIns="0" tIns="0" rIns="0" bIns="0"/>
          <a:lstStyle/>
          <a:p>
            <a:endParaRPr lang="en-US"/>
          </a:p>
        </p:txBody>
      </p:sp>
      <p:sp>
        <p:nvSpPr>
          <p:cNvPr id="4099" name="Rectangle 3"/>
          <p:cNvSpPr>
            <a:spLocks/>
          </p:cNvSpPr>
          <p:nvPr/>
        </p:nvSpPr>
        <p:spPr bwMode="auto">
          <a:xfrm>
            <a:off x="590476" y="1279178"/>
            <a:ext cx="8565803" cy="232172"/>
          </a:xfrm>
          <a:prstGeom prst="rect">
            <a:avLst/>
          </a:prstGeom>
          <a:solidFill>
            <a:srgbClr val="C1C1D6"/>
          </a:solidFill>
          <a:ln w="50800" cap="rnd">
            <a:noFill/>
            <a:round/>
            <a:headEnd type="none" w="med" len="med"/>
            <a:tailEnd type="none" w="med" len="med"/>
          </a:ln>
        </p:spPr>
        <p:txBody>
          <a:bodyPr lIns="0" tIns="0" rIns="0" bIns="0"/>
          <a:lstStyle/>
          <a:p>
            <a:endParaRPr lang="en-US"/>
          </a:p>
        </p:txBody>
      </p:sp>
      <p:sp>
        <p:nvSpPr>
          <p:cNvPr id="4100" name="Text Box 4"/>
          <p:cNvSpPr txBox="1">
            <a:spLocks noChangeArrowheads="1"/>
          </p:cNvSpPr>
          <p:nvPr/>
        </p:nvSpPr>
        <p:spPr bwMode="auto">
          <a:xfrm>
            <a:off x="128365" y="1278062"/>
            <a:ext cx="274588" cy="241102"/>
          </a:xfrm>
          <a:prstGeom prst="rect">
            <a:avLst/>
          </a:prstGeom>
          <a:noFill/>
          <a:ln w="12700">
            <a:noFill/>
            <a:miter lim="800000"/>
            <a:headEnd/>
            <a:tailEnd/>
          </a:ln>
          <a:effectLst/>
        </p:spPr>
        <p:txBody>
          <a:bodyPr wrap="none" lIns="64291" tIns="32146" rIns="64291" bIns="32146" anchor="ctr"/>
          <a:lstStyle/>
          <a:p>
            <a:fld id="{F31A48DF-A8D3-4D19-8630-8B2939312619}" type="slidenum">
              <a:rPr lang="en-US" sz="1300" b="1">
                <a:latin typeface="Lucida Grande" charset="0"/>
                <a:ea typeface="Lucida Grande" charset="0"/>
                <a:cs typeface="Lucida Grande" charset="0"/>
                <a:sym typeface="Lucida Grande" charset="0"/>
              </a:rPr>
              <a:pPr/>
              <a:t>65</a:t>
            </a:fld>
            <a:endParaRPr lang="en-US" sz="1300" b="1" dirty="0">
              <a:latin typeface="Lucida Grande" charset="0"/>
              <a:ea typeface="Lucida Grande" charset="0"/>
              <a:cs typeface="Lucida Grande" charset="0"/>
              <a:sym typeface="Lucida Grande" charset="0"/>
            </a:endParaRPr>
          </a:p>
        </p:txBody>
      </p:sp>
      <p:sp>
        <p:nvSpPr>
          <p:cNvPr id="4101" name="Rectangle 5"/>
          <p:cNvSpPr>
            <a:spLocks noGrp="1" noChangeArrowheads="1"/>
          </p:cNvSpPr>
          <p:nvPr>
            <p:ph type="title"/>
          </p:nvPr>
        </p:nvSpPr>
        <p:spPr>
          <a:ln/>
        </p:spPr>
        <p:txBody>
          <a:bodyPr lIns="64291" tIns="32146" rIns="64291" bIns="32146"/>
          <a:lstStyle/>
          <a:p>
            <a:r>
              <a:rPr lang="en-US"/>
              <a:t>Mastering Teamwork</a:t>
            </a:r>
          </a:p>
        </p:txBody>
      </p:sp>
      <p:sp>
        <p:nvSpPr>
          <p:cNvPr id="4102" name="Rectangle 6"/>
          <p:cNvSpPr>
            <a:spLocks noGrp="1" noChangeArrowheads="1"/>
          </p:cNvSpPr>
          <p:nvPr>
            <p:ph type="body" idx="1"/>
          </p:nvPr>
        </p:nvSpPr>
        <p:spPr>
          <a:ln/>
        </p:spPr>
        <p:txBody>
          <a:bodyPr lIns="64291" tIns="32146" rIns="64291" bIns="32146"/>
          <a:lstStyle/>
          <a:p>
            <a:pPr marL="197563" indent="-197563"/>
            <a:r>
              <a:rPr lang="en-US" dirty="0"/>
              <a:t>Let’s work together: how MGMT 505 did</a:t>
            </a:r>
          </a:p>
          <a:p>
            <a:pPr marL="197563" indent="-197563"/>
            <a:r>
              <a:rPr lang="en-US" dirty="0"/>
              <a:t>Pros/Cons to working in a 19 person group for the final</a:t>
            </a:r>
          </a:p>
          <a:p>
            <a:pPr marL="197563" indent="-197563"/>
            <a:r>
              <a:rPr lang="en-US" dirty="0"/>
              <a:t>How Dr. Patti used group work to enhance class</a:t>
            </a:r>
          </a:p>
          <a:p>
            <a:pPr marL="197563" indent="-197563"/>
            <a:r>
              <a:rPr lang="en-US" dirty="0"/>
              <a:t>How teamwork enhanced our experience in Management Processes and Organizational Behavior</a:t>
            </a:r>
          </a:p>
        </p:txBody>
      </p:sp>
      <p:sp>
        <p:nvSpPr>
          <p:cNvPr id="8" name="TextBox 7"/>
          <p:cNvSpPr txBox="1"/>
          <p:nvPr/>
        </p:nvSpPr>
        <p:spPr>
          <a:xfrm>
            <a:off x="7162800" y="6519446"/>
            <a:ext cx="1981200" cy="338554"/>
          </a:xfrm>
          <a:prstGeom prst="rect">
            <a:avLst/>
          </a:prstGeom>
          <a:noFill/>
        </p:spPr>
        <p:txBody>
          <a:bodyPr wrap="square" rtlCol="0">
            <a:spAutoFit/>
          </a:bodyPr>
          <a:lstStyle/>
          <a:p>
            <a:pPr algn="r"/>
            <a:r>
              <a:rPr lang="en-US" sz="1600" dirty="0" smtClean="0"/>
              <a:t>Meghan</a:t>
            </a:r>
            <a:endParaRPr lang="en-US" sz="1600"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048000"/>
          </a:xfrm>
        </p:spPr>
        <p:txBody>
          <a:bodyPr>
            <a:normAutofit/>
          </a:bodyPr>
          <a:lstStyle/>
          <a:p>
            <a:pPr>
              <a:buFont typeface="Arial" pitchFamily="34" charset="0"/>
              <a:buChar char="•"/>
            </a:pPr>
            <a:r>
              <a:rPr lang="en-US" dirty="0" smtClean="0"/>
              <a:t>Managerial Control</a:t>
            </a:r>
          </a:p>
          <a:p>
            <a:pPr>
              <a:buFont typeface="Arial" pitchFamily="34" charset="0"/>
              <a:buChar char="•"/>
            </a:pPr>
            <a:r>
              <a:rPr lang="en-US" dirty="0" smtClean="0"/>
              <a:t>Managing Technology and Innovation</a:t>
            </a:r>
          </a:p>
          <a:p>
            <a:pPr>
              <a:buFont typeface="Arial" pitchFamily="34" charset="0"/>
              <a:buChar char="•"/>
            </a:pPr>
            <a:r>
              <a:rPr lang="en-US" dirty="0" smtClean="0"/>
              <a:t>Creating and Managing Change</a:t>
            </a:r>
            <a:endParaRPr lang="en-US" dirty="0"/>
          </a:p>
        </p:txBody>
      </p:sp>
      <p:sp>
        <p:nvSpPr>
          <p:cNvPr id="3" name="Title 2"/>
          <p:cNvSpPr>
            <a:spLocks noGrp="1"/>
          </p:cNvSpPr>
          <p:nvPr>
            <p:ph type="title"/>
          </p:nvPr>
        </p:nvSpPr>
        <p:spPr/>
        <p:txBody>
          <a:bodyPr>
            <a:noAutofit/>
          </a:bodyPr>
          <a:lstStyle/>
          <a:p>
            <a:r>
              <a:rPr lang="en-US" sz="4000" dirty="0" smtClean="0"/>
              <a:t>Controlling:</a:t>
            </a:r>
            <a:br>
              <a:rPr lang="en-US" sz="4000" dirty="0" smtClean="0"/>
            </a:br>
            <a:r>
              <a:rPr lang="en-US" sz="3500" dirty="0" smtClean="0"/>
              <a:t>Learning and Changing</a:t>
            </a:r>
            <a:endParaRPr lang="en-US" sz="35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Debora and </a:t>
            </a:r>
            <a:r>
              <a:rPr lang="en-US" dirty="0" err="1" smtClean="0"/>
              <a:t>Swati</a:t>
            </a:r>
            <a:endParaRPr lang="en-US" dirty="0"/>
          </a:p>
        </p:txBody>
      </p:sp>
      <p:sp>
        <p:nvSpPr>
          <p:cNvPr id="3" name="Title 2"/>
          <p:cNvSpPr>
            <a:spLocks noGrp="1"/>
          </p:cNvSpPr>
          <p:nvPr>
            <p:ph type="title"/>
          </p:nvPr>
        </p:nvSpPr>
        <p:spPr/>
        <p:txBody>
          <a:bodyPr>
            <a:noAutofit/>
          </a:bodyPr>
          <a:lstStyle/>
          <a:p>
            <a:r>
              <a:rPr lang="en-US" sz="3600" dirty="0" smtClean="0"/>
              <a:t>Controlling: Learning and Development</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Audit</a:t>
            </a:r>
            <a:endParaRPr lang="en-US" dirty="0"/>
          </a:p>
        </p:txBody>
      </p:sp>
      <p:sp>
        <p:nvSpPr>
          <p:cNvPr id="3" name="Content Placeholder 2"/>
          <p:cNvSpPr>
            <a:spLocks noGrp="1"/>
          </p:cNvSpPr>
          <p:nvPr>
            <p:ph sz="quarter" idx="1"/>
          </p:nvPr>
        </p:nvSpPr>
        <p:spPr/>
        <p:txBody>
          <a:bodyPr>
            <a:normAutofit lnSpcReduction="10000"/>
          </a:bodyPr>
          <a:lstStyle/>
          <a:p>
            <a:r>
              <a:rPr lang="en-US" sz="3200" dirty="0" smtClean="0"/>
              <a:t>Process of clarifying the key technologies on which an organization depends.</a:t>
            </a:r>
          </a:p>
          <a:p>
            <a:endParaRPr lang="en-US" sz="3200" dirty="0" smtClean="0"/>
          </a:p>
          <a:p>
            <a:pPr>
              <a:lnSpc>
                <a:spcPct val="80000"/>
              </a:lnSpc>
            </a:pPr>
            <a:r>
              <a:rPr lang="en-US" sz="3200" b="1" dirty="0" smtClean="0"/>
              <a:t>Class Example</a:t>
            </a:r>
            <a:r>
              <a:rPr lang="en-US" sz="3200" dirty="0" smtClean="0"/>
              <a:t>: Myers Briggs test</a:t>
            </a:r>
          </a:p>
          <a:p>
            <a:pPr>
              <a:lnSpc>
                <a:spcPct val="80000"/>
              </a:lnSpc>
            </a:pPr>
            <a:endParaRPr lang="en-US" sz="3200" dirty="0" smtClean="0"/>
          </a:p>
          <a:p>
            <a:pPr>
              <a:lnSpc>
                <a:spcPct val="80000"/>
              </a:lnSpc>
            </a:pPr>
            <a:r>
              <a:rPr lang="en-US" sz="3200" b="1" dirty="0" smtClean="0"/>
              <a:t>Class Comparison</a:t>
            </a:r>
            <a:r>
              <a:rPr lang="en-US" sz="3200" dirty="0" smtClean="0"/>
              <a:t>: </a:t>
            </a:r>
          </a:p>
          <a:p>
            <a:pPr lvl="1">
              <a:lnSpc>
                <a:spcPct val="80000"/>
              </a:lnSpc>
            </a:pPr>
            <a:r>
              <a:rPr lang="en-US" sz="2800" dirty="0" smtClean="0"/>
              <a:t>Class = Organization</a:t>
            </a:r>
          </a:p>
          <a:p>
            <a:pPr lvl="1">
              <a:lnSpc>
                <a:spcPct val="80000"/>
              </a:lnSpc>
            </a:pPr>
            <a:r>
              <a:rPr lang="en-US" sz="2800" dirty="0" smtClean="0"/>
              <a:t>Dr. Patti = Management</a:t>
            </a:r>
          </a:p>
          <a:p>
            <a:pPr lvl="1">
              <a:lnSpc>
                <a:spcPct val="80000"/>
              </a:lnSpc>
            </a:pPr>
            <a:r>
              <a:rPr lang="en-US" sz="2800" dirty="0" smtClean="0"/>
              <a:t>Key Technologies = Personal Characteristics/Strengths/Weaknesses</a:t>
            </a: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sz="quarter" idx="1"/>
          </p:nvPr>
        </p:nvSpPr>
        <p:spPr/>
        <p:txBody>
          <a:bodyPr/>
          <a:lstStyle/>
          <a:p>
            <a:r>
              <a:rPr lang="en-US" dirty="0" smtClean="0"/>
              <a:t>IMPACT ON INDIVIDUAL</a:t>
            </a:r>
          </a:p>
          <a:p>
            <a:pPr lvl="1">
              <a:lnSpc>
                <a:spcPct val="90000"/>
              </a:lnSpc>
            </a:pPr>
            <a:r>
              <a:rPr lang="en-US" sz="3200" dirty="0" smtClean="0"/>
              <a:t>Gain a Better Understanding of Oneself </a:t>
            </a:r>
          </a:p>
          <a:p>
            <a:pPr lvl="2">
              <a:lnSpc>
                <a:spcPct val="90000"/>
              </a:lnSpc>
            </a:pPr>
            <a:r>
              <a:rPr lang="en-US" sz="2800" dirty="0" smtClean="0"/>
              <a:t>Maximized Personal Productivity Through Self-Knowledge, thus achieving the organization's goals or objectives</a:t>
            </a:r>
          </a:p>
          <a:p>
            <a:pPr lvl="1">
              <a:buNone/>
            </a:pPr>
            <a:endParaRPr lang="en-US" dirty="0" smtClean="0"/>
          </a:p>
          <a:p>
            <a:pPr lvl="1"/>
            <a:r>
              <a:rPr lang="en-US" sz="3200" dirty="0" smtClean="0"/>
              <a:t>Advantage During Presentations</a:t>
            </a:r>
            <a:endParaRPr lang="en-US" sz="3200" dirty="0" smtClean="0">
              <a:cs typeface="Helvetica" pitchFamily="1" charset="0"/>
            </a:endParaRPr>
          </a:p>
          <a:p>
            <a:pPr lvl="2"/>
            <a:r>
              <a:rPr lang="en-US" sz="2800" dirty="0" smtClean="0">
                <a:cs typeface="Helvetica" pitchFamily="1" charset="0"/>
              </a:rPr>
              <a:t>Able to Better Tailor Individual Presentation to Audience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lumMod val="75000"/>
              </a:schemeClr>
            </a:gs>
            <a:gs pos="100000">
              <a:schemeClr val="accent1">
                <a:lumMod val="5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Presented by Louis </a:t>
            </a:r>
            <a:r>
              <a:rPr lang="en-US" dirty="0" err="1" smtClean="0"/>
              <a:t>Hoxha</a:t>
            </a:r>
            <a:endParaRPr lang="en-US" dirty="0"/>
          </a:p>
        </p:txBody>
      </p:sp>
      <p:sp>
        <p:nvSpPr>
          <p:cNvPr id="3" name="Title 2"/>
          <p:cNvSpPr>
            <a:spLocks noGrp="1"/>
          </p:cNvSpPr>
          <p:nvPr>
            <p:ph type="title"/>
          </p:nvPr>
        </p:nvSpPr>
        <p:spPr/>
        <p:txBody>
          <a:bodyPr>
            <a:noAutofit/>
          </a:bodyPr>
          <a:lstStyle/>
          <a:p>
            <a:r>
              <a:rPr lang="en-US" sz="3600" dirty="0" smtClean="0"/>
              <a:t>Effects of Knowledge Management</a:t>
            </a:r>
            <a:endParaRPr lang="en-US" sz="3600" dirty="0"/>
          </a:p>
        </p:txBody>
      </p:sp>
      <p:sp>
        <p:nvSpPr>
          <p:cNvPr id="4" name="Rectangle 3"/>
          <p:cNvSpPr/>
          <p:nvPr/>
        </p:nvSpPr>
        <p:spPr>
          <a:xfrm>
            <a:off x="0" y="1600200"/>
            <a:ext cx="1295400" cy="990600"/>
          </a:xfrm>
          <a:prstGeom prst="rect">
            <a:avLst/>
          </a:prstGeom>
          <a:gradFill flip="none" rotWithShape="1">
            <a:gsLst>
              <a:gs pos="0">
                <a:srgbClr val="C49393"/>
              </a:gs>
              <a:gs pos="50000">
                <a:srgbClr val="C49393">
                  <a:alpha val="65000"/>
                </a:srgbClr>
              </a:gs>
              <a:gs pos="100000">
                <a:srgbClr val="C49393">
                  <a:tint val="23500"/>
                  <a:satMod val="16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sz="quarter" idx="1"/>
          </p:nvPr>
        </p:nvSpPr>
        <p:spPr/>
        <p:txBody>
          <a:bodyPr/>
          <a:lstStyle/>
          <a:p>
            <a:r>
              <a:rPr lang="en-US" dirty="0" smtClean="0"/>
              <a:t>IMPACT ON THE TEAM</a:t>
            </a:r>
          </a:p>
          <a:p>
            <a:pPr lvl="1"/>
            <a:r>
              <a:rPr lang="en-US" sz="3200" dirty="0" smtClean="0"/>
              <a:t>Gain a Better Understanding of Team Members Personalities </a:t>
            </a:r>
          </a:p>
          <a:p>
            <a:pPr lvl="1"/>
            <a:endParaRPr lang="en-US" dirty="0" smtClean="0"/>
          </a:p>
          <a:p>
            <a:pPr lvl="1"/>
            <a:r>
              <a:rPr lang="en-US" sz="3200" dirty="0" smtClean="0"/>
              <a:t>Advantage When working in Teams</a:t>
            </a:r>
            <a:endParaRPr lang="en-US" dirty="0" smtClean="0"/>
          </a:p>
          <a:p>
            <a:pPr lvl="2"/>
            <a:r>
              <a:rPr lang="en-US" sz="2800" dirty="0" smtClean="0"/>
              <a:t>Helped determine roles during presentations</a:t>
            </a:r>
          </a:p>
          <a:p>
            <a:pPr lvl="3"/>
            <a:r>
              <a:rPr lang="en-US" sz="2800" dirty="0" smtClean="0"/>
              <a:t>Ex: Leader, Information seeker, Evaluator, etc</a:t>
            </a:r>
            <a:r>
              <a:rPr lang="en-US" dirty="0" smtClean="0"/>
              <a:t>.  </a:t>
            </a:r>
          </a:p>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sz="quarter" idx="1"/>
          </p:nvPr>
        </p:nvSpPr>
        <p:spPr/>
        <p:txBody>
          <a:bodyPr/>
          <a:lstStyle/>
          <a:p>
            <a:r>
              <a:rPr lang="en-US" dirty="0" smtClean="0"/>
              <a:t>IMPACT ON THE CLASS</a:t>
            </a:r>
          </a:p>
          <a:p>
            <a:pPr lvl="1"/>
            <a:r>
              <a:rPr lang="en-US" sz="3200" dirty="0" smtClean="0"/>
              <a:t>Gain a Better Understanding of Each Individual contributed to the Class dynamic</a:t>
            </a:r>
          </a:p>
          <a:p>
            <a:pPr lvl="1"/>
            <a:endParaRPr lang="en-US" dirty="0" smtClean="0"/>
          </a:p>
          <a:p>
            <a:pPr lvl="1"/>
            <a:r>
              <a:rPr lang="en-US" sz="3200" dirty="0" smtClean="0"/>
              <a:t>Advantage During Class</a:t>
            </a:r>
          </a:p>
          <a:p>
            <a:pPr lvl="2"/>
            <a:r>
              <a:rPr lang="en-US" sz="2800" dirty="0" smtClean="0"/>
              <a:t>Able to understand how each individual received information  </a:t>
            </a:r>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smtClean="0"/>
              <a:t>Challenges and Issues</a:t>
            </a:r>
            <a:endParaRPr lang="en-US" sz="35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and Issues</a:t>
            </a:r>
            <a:endParaRPr lang="en-US" dirty="0"/>
          </a:p>
        </p:txBody>
      </p:sp>
      <p:sp>
        <p:nvSpPr>
          <p:cNvPr id="3" name="Content Placeholder 2"/>
          <p:cNvSpPr>
            <a:spLocks noGrp="1"/>
          </p:cNvSpPr>
          <p:nvPr>
            <p:ph sz="quarter" idx="1"/>
          </p:nvPr>
        </p:nvSpPr>
        <p:spPr>
          <a:xfrm>
            <a:off x="152400" y="1600200"/>
            <a:ext cx="8991600" cy="5257800"/>
          </a:xfrm>
        </p:spPr>
        <p:txBody>
          <a:bodyPr>
            <a:normAutofit/>
          </a:bodyPr>
          <a:lstStyle/>
          <a:p>
            <a:r>
              <a:rPr lang="en-US" dirty="0" smtClean="0"/>
              <a:t>Presentations</a:t>
            </a:r>
          </a:p>
          <a:p>
            <a:pPr lvl="1"/>
            <a:r>
              <a:rPr lang="en-US" dirty="0" smtClean="0"/>
              <a:t>“Some presentations were interesting, but purpose was not clear or defined and time limits were often exceeded.”</a:t>
            </a:r>
          </a:p>
          <a:p>
            <a:r>
              <a:rPr lang="en-US" dirty="0" smtClean="0"/>
              <a:t>Working around teammates’ schedules</a:t>
            </a:r>
          </a:p>
          <a:p>
            <a:pPr lvl="1"/>
            <a:r>
              <a:rPr lang="en-US" dirty="0" smtClean="0"/>
              <a:t>Communication and Response Delays</a:t>
            </a:r>
          </a:p>
          <a:p>
            <a:r>
              <a:rPr lang="en-US" dirty="0" smtClean="0"/>
              <a:t>Different personalities and learning styles</a:t>
            </a:r>
          </a:p>
          <a:p>
            <a:pPr lvl="1"/>
            <a:r>
              <a:rPr lang="en-US" dirty="0" smtClean="0"/>
              <a:t>Dr. Patti had to ensure everyone was engaged through the various deliveries of course </a:t>
            </a:r>
            <a:r>
              <a:rPr lang="en-US" dirty="0" smtClean="0"/>
              <a:t>content</a:t>
            </a:r>
            <a:endParaRPr lang="en-US" dirty="0" smtClean="0"/>
          </a:p>
        </p:txBody>
      </p:sp>
      <p:sp>
        <p:nvSpPr>
          <p:cNvPr id="5" name="TextBox 4"/>
          <p:cNvSpPr txBox="1"/>
          <p:nvPr/>
        </p:nvSpPr>
        <p:spPr>
          <a:xfrm>
            <a:off x="762000" y="3995678"/>
            <a:ext cx="7467600" cy="2862322"/>
          </a:xfrm>
          <a:prstGeom prst="rect">
            <a:avLst/>
          </a:prstGeom>
          <a:solidFill>
            <a:srgbClr val="FFFF00"/>
          </a:solidFill>
        </p:spPr>
        <p:txBody>
          <a:bodyPr wrap="square" rtlCol="0">
            <a:spAutoFit/>
          </a:bodyPr>
          <a:lstStyle/>
          <a:p>
            <a:pPr algn="r"/>
            <a:r>
              <a:rPr lang="en-US" sz="6000" dirty="0" smtClean="0">
                <a:solidFill>
                  <a:schemeClr val="bg1"/>
                </a:solidFill>
              </a:rPr>
              <a:t>WHO  IS PRESENTING THIS SECTION</a:t>
            </a:r>
            <a:r>
              <a:rPr lang="en-US" sz="6000" dirty="0" smtClean="0">
                <a:solidFill>
                  <a:schemeClr val="bg1"/>
                </a:solidFill>
              </a:rPr>
              <a:t>?????</a:t>
            </a:r>
            <a:endParaRPr lang="en-US" sz="6000" dirty="0">
              <a:solidFill>
                <a:schemeClr val="bg1"/>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Challenges and </a:t>
            </a:r>
            <a:r>
              <a:rPr lang="en-US" dirty="0" smtClean="0"/>
              <a:t>Issues </a:t>
            </a:r>
            <a:r>
              <a:rPr lang="en-US" sz="2000" dirty="0" smtClean="0"/>
              <a:t>(cont.)</a:t>
            </a:r>
            <a:endParaRPr lang="en-US" sz="2000" dirty="0"/>
          </a:p>
        </p:txBody>
      </p:sp>
      <p:sp>
        <p:nvSpPr>
          <p:cNvPr id="3" name="Content Placeholder 2"/>
          <p:cNvSpPr>
            <a:spLocks noGrp="1"/>
          </p:cNvSpPr>
          <p:nvPr>
            <p:ph sz="quarter" idx="1"/>
          </p:nvPr>
        </p:nvSpPr>
        <p:spPr>
          <a:xfrm>
            <a:off x="152400" y="1600200"/>
            <a:ext cx="8991600" cy="5257800"/>
          </a:xfrm>
        </p:spPr>
        <p:txBody>
          <a:bodyPr>
            <a:normAutofit/>
          </a:bodyPr>
          <a:lstStyle/>
          <a:p>
            <a:r>
              <a:rPr lang="en-US" dirty="0" smtClean="0"/>
              <a:t>Diverse Class</a:t>
            </a:r>
          </a:p>
          <a:p>
            <a:pPr lvl="1"/>
            <a:r>
              <a:rPr lang="en-US" dirty="0" smtClean="0"/>
              <a:t>Work experience, age, nationalities</a:t>
            </a:r>
          </a:p>
          <a:p>
            <a:pPr lvl="1"/>
            <a:r>
              <a:rPr lang="en-US" dirty="0" smtClean="0"/>
              <a:t>Added interesting views as well as </a:t>
            </a:r>
            <a:r>
              <a:rPr lang="en-US" dirty="0" smtClean="0"/>
              <a:t>challenges</a:t>
            </a:r>
            <a:endParaRPr lang="en-US" dirty="0" smtClean="0"/>
          </a:p>
          <a:p>
            <a:r>
              <a:rPr lang="en-US" dirty="0" smtClean="0"/>
              <a:t>Individualism</a:t>
            </a:r>
          </a:p>
          <a:p>
            <a:pPr lvl="1"/>
            <a:r>
              <a:rPr lang="en-US" dirty="0" smtClean="0"/>
              <a:t>People wishing to be their own leaders rather than working as a group</a:t>
            </a:r>
          </a:p>
          <a:p>
            <a:r>
              <a:rPr lang="en-US" dirty="0" smtClean="0"/>
              <a:t>Cohesiveness</a:t>
            </a:r>
            <a:endParaRPr lang="en-US" dirty="0"/>
          </a:p>
        </p:txBody>
      </p:sp>
      <p:sp>
        <p:nvSpPr>
          <p:cNvPr id="5" name="TextBox 4"/>
          <p:cNvSpPr txBox="1"/>
          <p:nvPr/>
        </p:nvSpPr>
        <p:spPr>
          <a:xfrm>
            <a:off x="914400" y="3995678"/>
            <a:ext cx="7467600" cy="2862322"/>
          </a:xfrm>
          <a:prstGeom prst="rect">
            <a:avLst/>
          </a:prstGeom>
          <a:solidFill>
            <a:srgbClr val="FFFF00"/>
          </a:solidFill>
        </p:spPr>
        <p:txBody>
          <a:bodyPr wrap="square" rtlCol="0">
            <a:spAutoFit/>
          </a:bodyPr>
          <a:lstStyle/>
          <a:p>
            <a:pPr algn="r"/>
            <a:r>
              <a:rPr lang="en-US" sz="6000" dirty="0" smtClean="0">
                <a:solidFill>
                  <a:schemeClr val="bg1"/>
                </a:solidFill>
              </a:rPr>
              <a:t>WHO  IS PRESENTING THIS SECTION</a:t>
            </a:r>
            <a:r>
              <a:rPr lang="en-US" sz="6000" dirty="0" smtClean="0">
                <a:solidFill>
                  <a:schemeClr val="bg1"/>
                </a:solidFill>
              </a:rPr>
              <a:t>?????</a:t>
            </a:r>
            <a:endParaRPr lang="en-US" sz="6000" dirty="0">
              <a:solidFill>
                <a:schemeClr val="bg1"/>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smtClean="0"/>
              <a:t>Recommendations</a:t>
            </a:r>
            <a:endParaRPr lang="en-US" sz="3500" dirty="0"/>
          </a:p>
        </p:txBody>
      </p:sp>
      <p:pic>
        <p:nvPicPr>
          <p:cNvPr id="4" name="Picture 3" descr="C:\Program Files\Microsoft Office\MEDIA\CAGCAT10\j0186348.wmf"/>
          <p:cNvPicPr>
            <a:picLocks noChangeAspect="1" noChangeArrowheads="1"/>
          </p:cNvPicPr>
          <p:nvPr/>
        </p:nvPicPr>
        <p:blipFill>
          <a:blip r:embed="rId3">
            <a:clrChange>
              <a:clrFrom>
                <a:srgbClr val="A0A0B5"/>
              </a:clrFrom>
              <a:clrTo>
                <a:srgbClr val="A0A0B5">
                  <a:alpha val="0"/>
                </a:srgbClr>
              </a:clrTo>
            </a:clrChange>
          </a:blip>
          <a:srcRect l="42857" b="66937"/>
          <a:stretch>
            <a:fillRect/>
          </a:stretch>
        </p:blipFill>
        <p:spPr bwMode="auto">
          <a:xfrm>
            <a:off x="0" y="1600200"/>
            <a:ext cx="1295400" cy="990600"/>
          </a:xfrm>
          <a:prstGeom prst="rect">
            <a:avLst/>
          </a:prstGeom>
          <a:noFill/>
          <a:ln w="63500" cmpd="sng">
            <a:noFill/>
            <a:miter lim="800000"/>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sz="quarter" idx="1"/>
          </p:nvPr>
        </p:nvSpPr>
        <p:spPr>
          <a:xfrm>
            <a:off x="304800" y="1600200"/>
            <a:ext cx="8839200" cy="5257800"/>
          </a:xfrm>
        </p:spPr>
        <p:txBody>
          <a:bodyPr>
            <a:normAutofit/>
          </a:bodyPr>
          <a:lstStyle/>
          <a:p>
            <a:r>
              <a:rPr lang="en-US" dirty="0" smtClean="0"/>
              <a:t>Material</a:t>
            </a:r>
          </a:p>
          <a:p>
            <a:pPr lvl="1"/>
            <a:r>
              <a:rPr lang="en-US" dirty="0" smtClean="0"/>
              <a:t>Cover less chapters more in-depth</a:t>
            </a:r>
          </a:p>
          <a:p>
            <a:pPr lvl="1"/>
            <a:r>
              <a:rPr lang="en-US" dirty="0" smtClean="0"/>
              <a:t>More group presentations rather than individual chapter presentations</a:t>
            </a:r>
          </a:p>
          <a:p>
            <a:pPr lvl="1"/>
            <a:r>
              <a:rPr lang="en-US" dirty="0" smtClean="0"/>
              <a:t>Less or shorter Chapter presentations</a:t>
            </a:r>
          </a:p>
          <a:p>
            <a:pPr lvl="1"/>
            <a:r>
              <a:rPr lang="en-US" dirty="0" smtClean="0"/>
              <a:t>Breaking up presentations with more application</a:t>
            </a:r>
          </a:p>
          <a:p>
            <a:r>
              <a:rPr lang="en-US" dirty="0" smtClean="0"/>
              <a:t>Instead of mixing personality types, try groups of similar personality types  (Myers-Briggs)</a:t>
            </a:r>
          </a:p>
          <a:p>
            <a:endParaRPr lang="en-US" dirty="0" smtClean="0"/>
          </a:p>
        </p:txBody>
      </p:sp>
      <p:sp>
        <p:nvSpPr>
          <p:cNvPr id="5" name="TextBox 4"/>
          <p:cNvSpPr txBox="1"/>
          <p:nvPr/>
        </p:nvSpPr>
        <p:spPr>
          <a:xfrm>
            <a:off x="838200" y="3995678"/>
            <a:ext cx="7467600" cy="2862322"/>
          </a:xfrm>
          <a:prstGeom prst="rect">
            <a:avLst/>
          </a:prstGeom>
          <a:solidFill>
            <a:srgbClr val="FFFF00"/>
          </a:solidFill>
        </p:spPr>
        <p:txBody>
          <a:bodyPr wrap="square" rtlCol="0">
            <a:spAutoFit/>
          </a:bodyPr>
          <a:lstStyle/>
          <a:p>
            <a:pPr algn="r"/>
            <a:r>
              <a:rPr lang="en-US" sz="6000" dirty="0" smtClean="0">
                <a:solidFill>
                  <a:schemeClr val="bg1"/>
                </a:solidFill>
              </a:rPr>
              <a:t>WHO  IS PRESENTING THIS SECTION</a:t>
            </a:r>
            <a:r>
              <a:rPr lang="en-US" sz="6000" dirty="0" smtClean="0">
                <a:solidFill>
                  <a:schemeClr val="bg1"/>
                </a:solidFill>
              </a:rPr>
              <a:t>?????</a:t>
            </a:r>
            <a:endParaRPr lang="en-US" sz="6000" dirty="0">
              <a:solidFill>
                <a:schemeClr val="bg1"/>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sz="quarter" idx="1"/>
          </p:nvPr>
        </p:nvSpPr>
        <p:spPr>
          <a:xfrm>
            <a:off x="304800" y="1600200"/>
            <a:ext cx="8839200" cy="5257800"/>
          </a:xfrm>
        </p:spPr>
        <p:txBody>
          <a:bodyPr>
            <a:normAutofit/>
          </a:bodyPr>
          <a:lstStyle/>
          <a:p>
            <a:r>
              <a:rPr lang="en-US" dirty="0" smtClean="0"/>
              <a:t>More </a:t>
            </a:r>
            <a:r>
              <a:rPr lang="en-US" dirty="0" smtClean="0"/>
              <a:t>peer evaluations</a:t>
            </a:r>
          </a:p>
          <a:p>
            <a:r>
              <a:rPr lang="en-US" dirty="0" smtClean="0"/>
              <a:t>Solicit “good” and “bad” feedback directly after presentation</a:t>
            </a:r>
          </a:p>
          <a:p>
            <a:r>
              <a:rPr lang="en-US" dirty="0" smtClean="0"/>
              <a:t>More Chapter “Recaps” led by Dr. Patti</a:t>
            </a:r>
          </a:p>
          <a:p>
            <a:r>
              <a:rPr lang="en-US" dirty="0" smtClean="0"/>
              <a:t>More effort to keep everyone “On Task</a:t>
            </a:r>
            <a:r>
              <a:rPr lang="en-US" dirty="0" smtClean="0"/>
              <a:t>”</a:t>
            </a:r>
          </a:p>
          <a:p>
            <a:r>
              <a:rPr lang="en-US" dirty="0" smtClean="0"/>
              <a:t>More real-world examples or application</a:t>
            </a:r>
          </a:p>
          <a:p>
            <a:r>
              <a:rPr lang="en-US" dirty="0" smtClean="0"/>
              <a:t>More focus on Myers-Briggs</a:t>
            </a:r>
            <a:endParaRPr lang="en-US" dirty="0" smtClean="0"/>
          </a:p>
          <a:p>
            <a:endParaRPr lang="en-US" dirty="0" smtClean="0"/>
          </a:p>
        </p:txBody>
      </p:sp>
      <p:sp>
        <p:nvSpPr>
          <p:cNvPr id="4" name="TextBox 3"/>
          <p:cNvSpPr txBox="1"/>
          <p:nvPr/>
        </p:nvSpPr>
        <p:spPr>
          <a:xfrm>
            <a:off x="762000" y="3995678"/>
            <a:ext cx="7467600" cy="2862322"/>
          </a:xfrm>
          <a:prstGeom prst="rect">
            <a:avLst/>
          </a:prstGeom>
          <a:solidFill>
            <a:srgbClr val="FFFF00"/>
          </a:solidFill>
        </p:spPr>
        <p:txBody>
          <a:bodyPr wrap="square" rtlCol="0">
            <a:spAutoFit/>
          </a:bodyPr>
          <a:lstStyle/>
          <a:p>
            <a:pPr algn="r"/>
            <a:r>
              <a:rPr lang="en-US" sz="6000" dirty="0" smtClean="0">
                <a:solidFill>
                  <a:schemeClr val="bg1"/>
                </a:solidFill>
              </a:rPr>
              <a:t>WHO  IS PRESENTING THIS SECTION</a:t>
            </a:r>
            <a:r>
              <a:rPr lang="en-US" sz="6000" dirty="0" smtClean="0">
                <a:solidFill>
                  <a:schemeClr val="bg1"/>
                </a:solidFill>
              </a:rPr>
              <a:t>?????</a:t>
            </a:r>
            <a:endParaRPr lang="en-US" sz="6000" dirty="0">
              <a:solidFill>
                <a:schemeClr val="bg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 You!</a:t>
            </a:r>
            <a:endParaRPr lang="en-US"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 name="Picture Placeholder 6" descr="C:\Program Files\Microsoft Office\MEDIA\CAGCAT10\j0186348.wmf"/>
          <p:cNvPicPr>
            <a:picLocks noGrp="1" noChangeAspect="1" noChangeArrowheads="1"/>
          </p:cNvPicPr>
          <p:nvPr>
            <p:ph type="pic" idx="1"/>
          </p:nvPr>
        </p:nvPicPr>
        <p:blipFill>
          <a:blip r:embed="rId3">
            <a:duotone>
              <a:prstClr val="black"/>
              <a:schemeClr val="accent2">
                <a:tint val="45000"/>
                <a:satMod val="400000"/>
              </a:schemeClr>
            </a:duotone>
          </a:blip>
          <a:stretch>
            <a:fillRect/>
          </a:stretch>
        </p:blipFill>
        <p:spPr bwMode="auto">
          <a:xfrm>
            <a:off x="1524000" y="-29183"/>
            <a:ext cx="3276600" cy="4601183"/>
          </a:xfrm>
          <a:prstGeom prst="rect">
            <a:avLst/>
          </a:prstGeom>
          <a:noFill/>
          <a:ln>
            <a:noFill/>
          </a:ln>
        </p:spPr>
      </p:pic>
      <p:sp>
        <p:nvSpPr>
          <p:cNvPr id="10" name="Rounded Rectangular Callout 9"/>
          <p:cNvSpPr/>
          <p:nvPr/>
        </p:nvSpPr>
        <p:spPr>
          <a:xfrm>
            <a:off x="5257800" y="533400"/>
            <a:ext cx="3657600" cy="2743200"/>
          </a:xfrm>
          <a:prstGeom prst="wedgeRoundRectCallout">
            <a:avLst>
              <a:gd name="adj1" fmla="val -87310"/>
              <a:gd name="adj2" fmla="val -37069"/>
              <a:gd name="adj3" fmla="val 1666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257800" y="609600"/>
            <a:ext cx="3581400" cy="32004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Lucida Handwriting" pitchFamily="66" charset="0"/>
                <a:ea typeface="+mj-ea"/>
                <a:cs typeface="+mj-cs"/>
              </a:rPr>
              <a:t>Any questions?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Lucida Handwriting" pitchFamily="66" charset="0"/>
                <a:ea typeface="+mj-ea"/>
                <a:cs typeface="+mj-cs"/>
              </a:rPr>
              <a:t>Comments?</a:t>
            </a:r>
            <a:endParaRPr kumimoji="0" lang="en-US" sz="4000" b="1" i="0" u="none" strike="noStrike" kern="1200" cap="none" spc="0" normalizeH="0" baseline="0"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Lucida Handwriting" pitchFamily="66" charset="0"/>
              <a:ea typeface="+mj-ea"/>
              <a:cs typeface="+mj-cs"/>
            </a:endParaRPr>
          </a:p>
        </p:txBody>
      </p:sp>
      <p:sp>
        <p:nvSpPr>
          <p:cNvPr id="7" name="TextBox 6"/>
          <p:cNvSpPr txBox="1"/>
          <p:nvPr/>
        </p:nvSpPr>
        <p:spPr>
          <a:xfrm>
            <a:off x="1600200" y="5657671"/>
            <a:ext cx="7543800" cy="1200329"/>
          </a:xfrm>
          <a:prstGeom prst="rect">
            <a:avLst/>
          </a:prstGeom>
          <a:noFill/>
        </p:spPr>
        <p:txBody>
          <a:bodyPr wrap="square" rtlCol="0">
            <a:spAutoFit/>
          </a:bodyPr>
          <a:lstStyle/>
          <a:p>
            <a:r>
              <a:rPr lang="en-US" sz="3600" dirty="0" smtClean="0">
                <a:latin typeface="Lucida Handwriting" pitchFamily="66" charset="0"/>
              </a:rPr>
              <a:t>Have  a  spectacular summer  everyone!!!!  </a:t>
            </a:r>
            <a:r>
              <a:rPr lang="en-US" sz="3600" dirty="0" smtClean="0">
                <a:sym typeface="Wingdings" pitchFamily="2" charset="2"/>
              </a:rPr>
              <a:t></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17693"/>
            <a:ext cx="5257800" cy="7048083"/>
          </a:xfrm>
          <a:prstGeom prst="rect">
            <a:avLst/>
          </a:prstGeom>
          <a:noFill/>
        </p:spPr>
        <p:txBody>
          <a:bodyPr wrap="square" rtlCol="0">
            <a:spAutoFit/>
          </a:bodyPr>
          <a:lstStyle/>
          <a:p>
            <a:pPr algn="ctr"/>
            <a:r>
              <a:rPr lang="en-US" sz="2800" dirty="0" smtClean="0"/>
              <a:t>Presented by the best class ever</a:t>
            </a:r>
          </a:p>
          <a:p>
            <a:pPr algn="ctr"/>
            <a:r>
              <a:rPr lang="en-US" sz="2800" dirty="0" smtClean="0"/>
              <a:t>Spring 2010</a:t>
            </a:r>
          </a:p>
          <a:p>
            <a:pPr algn="ctr"/>
            <a:endParaRPr lang="en-US" dirty="0" smtClean="0"/>
          </a:p>
          <a:p>
            <a:pPr algn="ctr"/>
            <a:r>
              <a:rPr lang="en-US" dirty="0" smtClean="0"/>
              <a:t>Debora </a:t>
            </a:r>
            <a:r>
              <a:rPr lang="en-US" dirty="0" err="1" smtClean="0"/>
              <a:t>Araujo</a:t>
            </a:r>
            <a:endParaRPr lang="en-US" dirty="0" smtClean="0"/>
          </a:p>
          <a:p>
            <a:pPr algn="ctr"/>
            <a:r>
              <a:rPr lang="en-US" dirty="0" smtClean="0"/>
              <a:t>Meghan Arts</a:t>
            </a:r>
          </a:p>
          <a:p>
            <a:pPr algn="ctr"/>
            <a:r>
              <a:rPr lang="en-US" dirty="0" err="1" smtClean="0"/>
              <a:t>Tosan</a:t>
            </a:r>
            <a:r>
              <a:rPr lang="en-US" dirty="0" smtClean="0"/>
              <a:t> </a:t>
            </a:r>
            <a:r>
              <a:rPr lang="en-US" dirty="0" err="1" smtClean="0"/>
              <a:t>Boyo</a:t>
            </a:r>
            <a:endParaRPr lang="en-US" dirty="0" smtClean="0"/>
          </a:p>
          <a:p>
            <a:pPr algn="ctr"/>
            <a:r>
              <a:rPr lang="en-US" dirty="0" smtClean="0"/>
              <a:t>Miata </a:t>
            </a:r>
            <a:r>
              <a:rPr lang="en-US" dirty="0" err="1" smtClean="0"/>
              <a:t>Clopton</a:t>
            </a:r>
            <a:endParaRPr lang="en-US" dirty="0" smtClean="0"/>
          </a:p>
          <a:p>
            <a:pPr algn="ctr"/>
            <a:r>
              <a:rPr lang="en-US" dirty="0" err="1" smtClean="0"/>
              <a:t>Shafali</a:t>
            </a:r>
            <a:r>
              <a:rPr lang="en-US" dirty="0" smtClean="0"/>
              <a:t> Duo</a:t>
            </a:r>
          </a:p>
          <a:p>
            <a:pPr algn="ctr"/>
            <a:r>
              <a:rPr lang="en-US" dirty="0" smtClean="0"/>
              <a:t>Julio </a:t>
            </a:r>
            <a:r>
              <a:rPr lang="en-US" dirty="0" err="1" smtClean="0"/>
              <a:t>Fiallos</a:t>
            </a:r>
            <a:endParaRPr lang="en-US" dirty="0" smtClean="0"/>
          </a:p>
          <a:p>
            <a:pPr algn="ctr"/>
            <a:r>
              <a:rPr lang="en-US" dirty="0" smtClean="0"/>
              <a:t>Angie </a:t>
            </a:r>
            <a:r>
              <a:rPr lang="en-US" dirty="0" err="1" smtClean="0"/>
              <a:t>Galeano</a:t>
            </a:r>
            <a:endParaRPr lang="en-US" dirty="0" smtClean="0"/>
          </a:p>
          <a:p>
            <a:pPr algn="ctr"/>
            <a:r>
              <a:rPr lang="en-US" dirty="0" err="1" smtClean="0"/>
              <a:t>Lulzim</a:t>
            </a:r>
            <a:r>
              <a:rPr lang="en-US" dirty="0" smtClean="0"/>
              <a:t> </a:t>
            </a:r>
            <a:r>
              <a:rPr lang="en-US" dirty="0" err="1" smtClean="0"/>
              <a:t>Hoxha</a:t>
            </a:r>
            <a:endParaRPr lang="en-US" dirty="0" smtClean="0"/>
          </a:p>
          <a:p>
            <a:pPr algn="ctr"/>
            <a:r>
              <a:rPr lang="en-US" dirty="0" err="1" smtClean="0"/>
              <a:t>Asli</a:t>
            </a:r>
            <a:r>
              <a:rPr lang="en-US" dirty="0" smtClean="0"/>
              <a:t> </a:t>
            </a:r>
            <a:r>
              <a:rPr lang="en-US" dirty="0" err="1" smtClean="0"/>
              <a:t>Inci</a:t>
            </a:r>
            <a:endParaRPr lang="en-US" dirty="0" smtClean="0"/>
          </a:p>
          <a:p>
            <a:pPr algn="ctr"/>
            <a:r>
              <a:rPr lang="en-US" dirty="0" smtClean="0"/>
              <a:t>TJ McCue</a:t>
            </a:r>
          </a:p>
          <a:p>
            <a:pPr algn="ctr"/>
            <a:r>
              <a:rPr lang="en-US" dirty="0" smtClean="0"/>
              <a:t>Giselle </a:t>
            </a:r>
            <a:r>
              <a:rPr lang="en-US" dirty="0" err="1" smtClean="0"/>
              <a:t>Mongielb</a:t>
            </a:r>
            <a:endParaRPr lang="en-US" dirty="0" smtClean="0"/>
          </a:p>
          <a:p>
            <a:pPr algn="ctr"/>
            <a:r>
              <a:rPr lang="en-US" dirty="0" err="1" smtClean="0"/>
              <a:t>Swati</a:t>
            </a:r>
            <a:r>
              <a:rPr lang="en-US" dirty="0" smtClean="0"/>
              <a:t> Patel</a:t>
            </a:r>
          </a:p>
          <a:p>
            <a:pPr algn="ctr"/>
            <a:r>
              <a:rPr lang="en-US" dirty="0" err="1" smtClean="0"/>
              <a:t>Vik</a:t>
            </a:r>
            <a:r>
              <a:rPr lang="en-US" dirty="0" smtClean="0"/>
              <a:t> Reddy</a:t>
            </a:r>
          </a:p>
          <a:p>
            <a:pPr algn="ctr"/>
            <a:r>
              <a:rPr lang="en-US" dirty="0" smtClean="0"/>
              <a:t>Cindy Rogers</a:t>
            </a:r>
          </a:p>
          <a:p>
            <a:pPr algn="ctr"/>
            <a:r>
              <a:rPr lang="en-US" dirty="0" smtClean="0"/>
              <a:t>Phillip Scott</a:t>
            </a:r>
          </a:p>
          <a:p>
            <a:pPr algn="ctr"/>
            <a:r>
              <a:rPr lang="en-US" dirty="0" smtClean="0"/>
              <a:t>Angela </a:t>
            </a:r>
            <a:r>
              <a:rPr lang="en-US" dirty="0" err="1" smtClean="0"/>
              <a:t>Sergonis</a:t>
            </a:r>
            <a:endParaRPr lang="en-US" dirty="0" smtClean="0"/>
          </a:p>
          <a:p>
            <a:pPr algn="ctr"/>
            <a:r>
              <a:rPr lang="en-US" dirty="0" smtClean="0"/>
              <a:t>Meet Shah</a:t>
            </a:r>
          </a:p>
          <a:p>
            <a:pPr algn="ctr"/>
            <a:r>
              <a:rPr lang="en-US" dirty="0" err="1" smtClean="0"/>
              <a:t>Valentina</a:t>
            </a:r>
            <a:r>
              <a:rPr lang="en-US" dirty="0" smtClean="0"/>
              <a:t> </a:t>
            </a:r>
            <a:r>
              <a:rPr lang="en-US" dirty="0" err="1" smtClean="0"/>
              <a:t>Yakimovich</a:t>
            </a:r>
            <a:endParaRPr lang="en-US" dirty="0" smtClean="0"/>
          </a:p>
          <a:p>
            <a:pPr algn="ctr"/>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ppt_x</p:attrName>
                                        </p:attrNameLst>
                                      </p:cBhvr>
                                      <p:tavLst>
                                        <p:tav tm="0">
                                          <p:val>
                                            <p:strVal val="#ppt_x"/>
                                          </p:val>
                                        </p:tav>
                                        <p:tav tm="100000">
                                          <p:val>
                                            <p:strVal val="#ppt_x"/>
                                          </p:val>
                                        </p:tav>
                                      </p:tavLst>
                                    </p:anim>
                                    <p:anim calcmode="lin" valueType="num">
                                      <p:cBhvr>
                                        <p:cTn id="8" dur="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r>
              <a:rPr lang="en-US" smtClean="0"/>
              <a:t>Efforts &amp; Strategy</a:t>
            </a:r>
          </a:p>
        </p:txBody>
      </p:sp>
      <p:sp>
        <p:nvSpPr>
          <p:cNvPr id="3" name="Content Placeholder 2"/>
          <p:cNvSpPr>
            <a:spLocks noGrp="1"/>
          </p:cNvSpPr>
          <p:nvPr>
            <p:ph sz="quarter" idx="1"/>
          </p:nvPr>
        </p:nvSpPr>
        <p:spPr>
          <a:xfrm>
            <a:off x="612775" y="1600200"/>
            <a:ext cx="8153400" cy="4495800"/>
          </a:xfrm>
        </p:spPr>
        <p:txBody>
          <a:bodyPr>
            <a:normAutofit fontScale="92500" lnSpcReduction="10000"/>
          </a:bodyPr>
          <a:lstStyle/>
          <a:p>
            <a:pPr marL="320040" indent="-320040" fontAlgn="auto">
              <a:spcAft>
                <a:spcPts val="0"/>
              </a:spcAft>
              <a:buFont typeface="Wingdings"/>
              <a:buNone/>
              <a:defRPr/>
            </a:pPr>
            <a:r>
              <a:rPr lang="en-US" dirty="0" smtClean="0"/>
              <a:t>                          </a:t>
            </a:r>
            <a:r>
              <a:rPr lang="en-US" sz="3200" b="1" dirty="0" smtClean="0"/>
              <a:t>Efforts </a:t>
            </a:r>
          </a:p>
          <a:p>
            <a:pPr marL="320040" indent="-320040" fontAlgn="auto">
              <a:spcAft>
                <a:spcPts val="0"/>
              </a:spcAft>
              <a:buFont typeface="Wingdings"/>
              <a:buChar char=""/>
              <a:defRPr/>
            </a:pPr>
            <a:r>
              <a:rPr lang="en-US" dirty="0" smtClean="0"/>
              <a:t>In class discussion</a:t>
            </a:r>
          </a:p>
          <a:p>
            <a:pPr marL="320040" indent="-320040" fontAlgn="auto">
              <a:spcAft>
                <a:spcPts val="0"/>
              </a:spcAft>
              <a:buFont typeface="Wingdings"/>
              <a:buChar char=""/>
              <a:defRPr/>
            </a:pPr>
            <a:r>
              <a:rPr lang="en-US" dirty="0" smtClean="0"/>
              <a:t>Discussion forums </a:t>
            </a:r>
          </a:p>
          <a:p>
            <a:pPr marL="320040" indent="-320040" fontAlgn="auto">
              <a:spcAft>
                <a:spcPts val="0"/>
              </a:spcAft>
              <a:buFont typeface="Wingdings"/>
              <a:buChar char=""/>
              <a:defRPr/>
            </a:pPr>
            <a:r>
              <a:rPr lang="en-US" dirty="0" smtClean="0"/>
              <a:t>Formal apprenticeship </a:t>
            </a:r>
          </a:p>
          <a:p>
            <a:pPr marL="320040" indent="-320040" fontAlgn="auto">
              <a:spcAft>
                <a:spcPts val="0"/>
              </a:spcAft>
              <a:buFont typeface="Wingdings"/>
              <a:buNone/>
              <a:defRPr/>
            </a:pPr>
            <a:r>
              <a:rPr lang="en-US" dirty="0" smtClean="0"/>
              <a:t>                      </a:t>
            </a:r>
            <a:r>
              <a:rPr lang="en-US" sz="3600" b="1" dirty="0" smtClean="0"/>
              <a:t> Strategy </a:t>
            </a:r>
          </a:p>
          <a:p>
            <a:pPr marL="320040" indent="-320040" fontAlgn="auto">
              <a:spcAft>
                <a:spcPts val="0"/>
              </a:spcAft>
              <a:buFont typeface="Wingdings"/>
              <a:buChar char=""/>
              <a:defRPr/>
            </a:pPr>
            <a:r>
              <a:rPr lang="en-US" dirty="0" smtClean="0"/>
              <a:t>Story telling </a:t>
            </a:r>
          </a:p>
          <a:p>
            <a:pPr marL="320040" indent="-320040" fontAlgn="auto">
              <a:spcAft>
                <a:spcPts val="0"/>
              </a:spcAft>
              <a:buFont typeface="Wingdings"/>
              <a:buChar char=""/>
              <a:defRPr/>
            </a:pPr>
            <a:r>
              <a:rPr lang="en-US" dirty="0" smtClean="0"/>
              <a:t>After action reviews </a:t>
            </a:r>
          </a:p>
          <a:p>
            <a:pPr marL="320040" indent="-320040" fontAlgn="auto">
              <a:spcAft>
                <a:spcPts val="0"/>
              </a:spcAft>
              <a:buFont typeface="Wingdings"/>
              <a:buChar char=""/>
              <a:defRPr/>
            </a:pPr>
            <a:r>
              <a:rPr lang="en-US" dirty="0" smtClean="0"/>
              <a:t>Collaborative technology</a:t>
            </a:r>
          </a:p>
          <a:p>
            <a:pPr marL="320040" indent="-320040" fontAlgn="auto">
              <a:spcAft>
                <a:spcPts val="0"/>
              </a:spcAft>
              <a:buFont typeface="Wingdings"/>
              <a:buChar char=""/>
              <a:defRPr/>
            </a:pPr>
            <a:r>
              <a:rPr lang="en-US" dirty="0" smtClean="0"/>
              <a:t>Transform  knowledge  </a:t>
            </a:r>
          </a:p>
          <a:p>
            <a:pPr marL="320040" indent="-320040" fontAlgn="auto">
              <a:spcAft>
                <a:spcPts val="0"/>
              </a:spcAft>
              <a:buFont typeface="Wingdings"/>
              <a:buChar char=""/>
              <a:defRPr/>
            </a:pPr>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Louis</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12775" y="228600"/>
            <a:ext cx="8153400" cy="990600"/>
          </a:xfrm>
        </p:spPr>
        <p:txBody>
          <a:bodyPr/>
          <a:lstStyle/>
          <a:p>
            <a:r>
              <a:rPr lang="en-US" smtClean="0"/>
              <a:t>Individual Impact </a:t>
            </a:r>
          </a:p>
        </p:txBody>
      </p:sp>
      <p:sp>
        <p:nvSpPr>
          <p:cNvPr id="3" name="Content Placeholder 2"/>
          <p:cNvSpPr>
            <a:spLocks noGrp="1"/>
          </p:cNvSpPr>
          <p:nvPr>
            <p:ph sz="quarter" idx="1"/>
          </p:nvPr>
        </p:nvSpPr>
        <p:spPr>
          <a:xfrm>
            <a:off x="612775" y="1600200"/>
            <a:ext cx="8153400" cy="4495800"/>
          </a:xfrm>
        </p:spPr>
        <p:txBody>
          <a:bodyPr>
            <a:normAutofit fontScale="85000" lnSpcReduction="20000"/>
          </a:bodyPr>
          <a:lstStyle/>
          <a:p>
            <a:pPr marL="320040" indent="-320040" fontAlgn="auto">
              <a:spcAft>
                <a:spcPts val="0"/>
              </a:spcAft>
              <a:buFont typeface="Wingdings"/>
              <a:buChar char=""/>
              <a:defRPr/>
            </a:pPr>
            <a:r>
              <a:rPr lang="en-US" sz="3200" dirty="0" smtClean="0"/>
              <a:t>IDENTIFY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CREATE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ENABLE</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LEARN </a:t>
            </a:r>
          </a:p>
          <a:p>
            <a:pPr marL="320040" indent="-320040" fontAlgn="auto">
              <a:spcAft>
                <a:spcPts val="0"/>
              </a:spcAft>
              <a:buFont typeface="Wingdings"/>
              <a:buChar char=""/>
              <a:defRPr/>
            </a:pPr>
            <a:endParaRPr lang="en-US" sz="3200" dirty="0" smtClean="0"/>
          </a:p>
          <a:p>
            <a:pPr marL="320040" indent="-320040" fontAlgn="auto">
              <a:spcAft>
                <a:spcPts val="0"/>
              </a:spcAft>
              <a:buFont typeface="Wingdings"/>
              <a:buChar char=""/>
              <a:defRPr/>
            </a:pPr>
            <a:r>
              <a:rPr lang="en-US" sz="3200" dirty="0" smtClean="0"/>
              <a:t>IMPROVE </a:t>
            </a:r>
          </a:p>
          <a:p>
            <a:pPr marL="320040" indent="-320040" fontAlgn="auto">
              <a:spcAft>
                <a:spcPts val="0"/>
              </a:spcAft>
              <a:buFont typeface="Wingdings"/>
              <a:buNone/>
              <a:defRPr/>
            </a:pPr>
            <a:r>
              <a:rPr lang="en-US" dirty="0" smtClean="0"/>
              <a:t> </a:t>
            </a:r>
            <a:endParaRPr lang="en-US" dirty="0"/>
          </a:p>
        </p:txBody>
      </p:sp>
      <p:sp>
        <p:nvSpPr>
          <p:cNvPr id="4" name="TextBox 3"/>
          <p:cNvSpPr txBox="1"/>
          <p:nvPr/>
        </p:nvSpPr>
        <p:spPr>
          <a:xfrm>
            <a:off x="7162800" y="6488668"/>
            <a:ext cx="1981200" cy="338554"/>
          </a:xfrm>
          <a:prstGeom prst="rect">
            <a:avLst/>
          </a:prstGeom>
          <a:noFill/>
        </p:spPr>
        <p:txBody>
          <a:bodyPr wrap="square" rtlCol="0">
            <a:spAutoFit/>
          </a:bodyPr>
          <a:lstStyle/>
          <a:p>
            <a:pPr algn="r"/>
            <a:r>
              <a:rPr lang="en-US" sz="1600" dirty="0" smtClean="0"/>
              <a:t>Louis</a:t>
            </a:r>
            <a:endParaRPr lang="en-US" sz="16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
      <a:dk1>
        <a:sysClr val="windowText" lastClr="800080"/>
      </a:dk1>
      <a:lt1>
        <a:sysClr val="window" lastClr="FFFFFF"/>
      </a:lt1>
      <a:dk2>
        <a:srgbClr val="775F55"/>
      </a:dk2>
      <a:lt2>
        <a:srgbClr val="EBDDC3"/>
      </a:lt2>
      <a:accent1>
        <a:srgbClr val="C1C1D6"/>
      </a:accent1>
      <a:accent2>
        <a:srgbClr val="CCAF96"/>
      </a:accent2>
      <a:accent3>
        <a:srgbClr val="C49393"/>
      </a:accent3>
      <a:accent4>
        <a:srgbClr val="D6ADAD"/>
      </a:accent4>
      <a:accent5>
        <a:srgbClr val="EABC8E"/>
      </a:accent5>
      <a:accent6>
        <a:srgbClr val="A0A0B5"/>
      </a:accent6>
      <a:hlink>
        <a:srgbClr val="DB8C3D"/>
      </a:hlink>
      <a:folHlink>
        <a:srgbClr val="904E30"/>
      </a:folHlink>
    </a:clrScheme>
    <a:fontScheme name="Custom 1">
      <a:majorFont>
        <a:latin typeface="CopprplGoth Bd BT"/>
        <a:ea typeface=""/>
        <a:cs typeface=""/>
      </a:majorFont>
      <a:minorFont>
        <a:latin typeface="Garamond"/>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80008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435</TotalTime>
  <Words>2996</Words>
  <Application>Microsoft Office PowerPoint</Application>
  <PresentationFormat>On-screen Show (4:3)</PresentationFormat>
  <Paragraphs>618</Paragraphs>
  <Slides>79</Slides>
  <Notes>79</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Median</vt:lpstr>
      <vt:lpstr>Dr. Patti says…</vt:lpstr>
      <vt:lpstr>Slide 2</vt:lpstr>
      <vt:lpstr>Foundations of Management </vt:lpstr>
      <vt:lpstr>Managing</vt:lpstr>
      <vt:lpstr>Management Processes</vt:lpstr>
      <vt:lpstr>What Would (Did) Dr. Patti Do?</vt:lpstr>
      <vt:lpstr>Effects of Knowledge Management</vt:lpstr>
      <vt:lpstr>Efforts &amp; Strategy</vt:lpstr>
      <vt:lpstr>Individual Impact </vt:lpstr>
      <vt:lpstr>Managerial Decision Making</vt:lpstr>
      <vt:lpstr>Summary</vt:lpstr>
      <vt:lpstr>Group Decisions Vs. Individual Decisions</vt:lpstr>
      <vt:lpstr>Slide 13</vt:lpstr>
      <vt:lpstr>Dr. Patti = Manager/Decision Maker</vt:lpstr>
      <vt:lpstr>Management Processes</vt:lpstr>
      <vt:lpstr>Slide 16</vt:lpstr>
      <vt:lpstr>Effects of Managerial Decision Making</vt:lpstr>
      <vt:lpstr>Affect on me</vt:lpstr>
      <vt:lpstr>Affect on group</vt:lpstr>
      <vt:lpstr>Affect on class</vt:lpstr>
      <vt:lpstr>Planning:  Delivering Strategic Value</vt:lpstr>
      <vt:lpstr>Establishing Vision and Mission</vt:lpstr>
      <vt:lpstr>Planning:  Strategic Value begins with…</vt:lpstr>
      <vt:lpstr>Planning:  Delivering Strategic Value</vt:lpstr>
      <vt:lpstr>Understanding the Changes Around you</vt:lpstr>
      <vt:lpstr>Planning: Understanding the Changes Around You</vt:lpstr>
      <vt:lpstr>Planning: Understanding the Changes Around You</vt:lpstr>
      <vt:lpstr>Ethical Decision Making</vt:lpstr>
      <vt:lpstr>Planning: Ethical Decision Making</vt:lpstr>
      <vt:lpstr>Group presentations</vt:lpstr>
      <vt:lpstr>Individual &amp; Group</vt:lpstr>
      <vt:lpstr>Issues and Challenges in global economy</vt:lpstr>
      <vt:lpstr>Planning: Delivering Strategic value within global economy</vt:lpstr>
      <vt:lpstr>SWOT Analysis Cont.</vt:lpstr>
      <vt:lpstr>Group vs. Individual Development</vt:lpstr>
      <vt:lpstr>Organizing: Building a Dynamic Organization</vt:lpstr>
      <vt:lpstr>Organization Structure</vt:lpstr>
      <vt:lpstr>Fundamentals of Organizing</vt:lpstr>
      <vt:lpstr>Vertical Structure</vt:lpstr>
      <vt:lpstr>The Matrix Organization &amp; Coordination</vt:lpstr>
      <vt:lpstr>The Matrix Organization</vt:lpstr>
      <vt:lpstr>Slide 42</vt:lpstr>
      <vt:lpstr>MGMT-505 Class</vt:lpstr>
      <vt:lpstr>Coordination by Plan</vt:lpstr>
      <vt:lpstr>Coordination by Mutual Adjustment</vt:lpstr>
      <vt:lpstr>Organizational Agility</vt:lpstr>
      <vt:lpstr>What is organizational agility?</vt:lpstr>
      <vt:lpstr>Key Processes in Organizational Agility</vt:lpstr>
      <vt:lpstr>Responsiveness</vt:lpstr>
      <vt:lpstr>Flexibility</vt:lpstr>
      <vt:lpstr>Learning Organization</vt:lpstr>
      <vt:lpstr>Managing the Diverse Workforce</vt:lpstr>
      <vt:lpstr>Managing Diversity</vt:lpstr>
      <vt:lpstr>Human Resources Management</vt:lpstr>
      <vt:lpstr>Reward Systems</vt:lpstr>
      <vt:lpstr>Reward Systems</vt:lpstr>
      <vt:lpstr>HR Management:  Performance Achievement</vt:lpstr>
      <vt:lpstr>Appraisal </vt:lpstr>
      <vt:lpstr>Leading: Mobilizing People</vt:lpstr>
      <vt:lpstr>Vroom Model of Leadership</vt:lpstr>
      <vt:lpstr>Slide 61</vt:lpstr>
      <vt:lpstr>Leadership Vroom Model </vt:lpstr>
      <vt:lpstr>Leadership Vroom Model </vt:lpstr>
      <vt:lpstr>Teamwork</vt:lpstr>
      <vt:lpstr>Mastering Teamwork</vt:lpstr>
      <vt:lpstr>Controlling: Learning and Changing</vt:lpstr>
      <vt:lpstr>Controlling: Learning and Development</vt:lpstr>
      <vt:lpstr>Technology Audit</vt:lpstr>
      <vt:lpstr>Impact</vt:lpstr>
      <vt:lpstr>Impact</vt:lpstr>
      <vt:lpstr>Impact</vt:lpstr>
      <vt:lpstr>Challenges and Issues</vt:lpstr>
      <vt:lpstr>Challenges and Issues</vt:lpstr>
      <vt:lpstr>Challenges and Issues (cont.)</vt:lpstr>
      <vt:lpstr>Recommendations</vt:lpstr>
      <vt:lpstr>Recommendations</vt:lpstr>
      <vt:lpstr>Recommendations</vt:lpstr>
      <vt:lpstr>Thank You!</vt:lpstr>
      <vt:lpstr>Slide 79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dc:creator>
  <cp:lastModifiedBy>angela</cp:lastModifiedBy>
  <cp:revision>55</cp:revision>
  <dcterms:created xsi:type="dcterms:W3CDTF">2010-05-02T05:38:32Z</dcterms:created>
  <dcterms:modified xsi:type="dcterms:W3CDTF">2010-05-05T16:31:56Z</dcterms:modified>
</cp:coreProperties>
</file>